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chivo Black" panose="020B0604020202020204" charset="0"/>
      <p:regular r:id="rId14"/>
    </p:embeddedFont>
    <p:embeddedFont>
      <p:font typeface="Bebas Neue" panose="020F0502020204030204" pitchFamily="34" charset="0"/>
      <p:regular r:id="rId15"/>
    </p:embeddedFont>
    <p:embeddedFont>
      <p:font typeface="Garet" panose="020B0604020202020204" charset="0"/>
      <p:regular r:id="rId16"/>
    </p:embeddedFont>
    <p:embeddedFont>
      <p:font typeface="Garet Bold" panose="020B0604020202020204" charset="0"/>
      <p:regular r:id="rId17"/>
    </p:embeddedFont>
    <p:embeddedFont>
      <p:font typeface="Inter"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6285488" cy="10287000"/>
          </a:xfrm>
          <a:custGeom>
            <a:avLst/>
            <a:gdLst/>
            <a:ahLst/>
            <a:cxnLst/>
            <a:rect l="l" t="t" r="r" b="b"/>
            <a:pathLst>
              <a:path w="16285488" h="10287000">
                <a:moveTo>
                  <a:pt x="0" y="0"/>
                </a:moveTo>
                <a:lnTo>
                  <a:pt x="16285488" y="0"/>
                </a:lnTo>
                <a:lnTo>
                  <a:pt x="16285488" y="10287000"/>
                </a:lnTo>
                <a:lnTo>
                  <a:pt x="0" y="10287000"/>
                </a:lnTo>
                <a:lnTo>
                  <a:pt x="0" y="0"/>
                </a:lnTo>
                <a:close/>
              </a:path>
            </a:pathLst>
          </a:custGeom>
          <a:blipFill>
            <a:blip r:embed="rId2"/>
            <a:stretch>
              <a:fillRect t="-32" b="-32"/>
            </a:stretch>
          </a:blipFill>
        </p:spPr>
        <p:txBody>
          <a:bodyPr/>
          <a:lstStyle/>
          <a:p>
            <a:endParaRPr lang="en-IN"/>
          </a:p>
        </p:txBody>
      </p:sp>
      <p:sp>
        <p:nvSpPr>
          <p:cNvPr id="3" name="TextBox 3"/>
          <p:cNvSpPr txBox="1"/>
          <p:nvPr/>
        </p:nvSpPr>
        <p:spPr>
          <a:xfrm>
            <a:off x="0" y="3179123"/>
            <a:ext cx="18288000" cy="2904490"/>
          </a:xfrm>
          <a:prstGeom prst="rect">
            <a:avLst/>
          </a:prstGeom>
        </p:spPr>
        <p:txBody>
          <a:bodyPr lIns="0" tIns="0" rIns="0" bIns="0" rtlCol="0" anchor="t">
            <a:spAutoFit/>
          </a:bodyPr>
          <a:lstStyle/>
          <a:p>
            <a:pPr algn="ctr">
              <a:lnSpc>
                <a:spcPts val="23660"/>
              </a:lnSpc>
            </a:pPr>
            <a:r>
              <a:rPr lang="en-US" sz="16900" spc="777">
                <a:solidFill>
                  <a:srgbClr val="FFFFFF"/>
                </a:solidFill>
                <a:latin typeface="Archivo Black"/>
                <a:ea typeface="Archivo Black"/>
                <a:cs typeface="Archivo Black"/>
                <a:sym typeface="Archivo Black"/>
              </a:rPr>
              <a:t>BANK LOAN</a:t>
            </a:r>
          </a:p>
        </p:txBody>
      </p:sp>
      <p:sp>
        <p:nvSpPr>
          <p:cNvPr id="4" name="TextBox 4"/>
          <p:cNvSpPr txBox="1"/>
          <p:nvPr/>
        </p:nvSpPr>
        <p:spPr>
          <a:xfrm>
            <a:off x="7101730" y="6093138"/>
            <a:ext cx="4084540" cy="596900"/>
          </a:xfrm>
          <a:prstGeom prst="rect">
            <a:avLst/>
          </a:prstGeom>
        </p:spPr>
        <p:txBody>
          <a:bodyPr lIns="0" tIns="0" rIns="0" bIns="0" rtlCol="0" anchor="t">
            <a:spAutoFit/>
          </a:bodyPr>
          <a:lstStyle/>
          <a:p>
            <a:pPr algn="ctr">
              <a:lnSpc>
                <a:spcPts val="4900"/>
              </a:lnSpc>
            </a:pPr>
            <a:r>
              <a:rPr lang="en-US" sz="3500" spc="532">
                <a:solidFill>
                  <a:srgbClr val="FFFFFF"/>
                </a:solidFill>
                <a:latin typeface="Garet"/>
                <a:ea typeface="Garet"/>
                <a:cs typeface="Garet"/>
                <a:sym typeface="Garet"/>
              </a:rPr>
              <a:t>CASE STUDY</a:t>
            </a:r>
          </a:p>
        </p:txBody>
      </p:sp>
      <p:sp>
        <p:nvSpPr>
          <p:cNvPr id="5" name="TextBox 5"/>
          <p:cNvSpPr txBox="1"/>
          <p:nvPr/>
        </p:nvSpPr>
        <p:spPr>
          <a:xfrm>
            <a:off x="5338045" y="8962289"/>
            <a:ext cx="7611910" cy="398780"/>
          </a:xfrm>
          <a:prstGeom prst="rect">
            <a:avLst/>
          </a:prstGeom>
        </p:spPr>
        <p:txBody>
          <a:bodyPr lIns="0" tIns="0" rIns="0" bIns="0" rtlCol="0" anchor="t">
            <a:spAutoFit/>
          </a:bodyPr>
          <a:lstStyle/>
          <a:p>
            <a:pPr algn="ctr">
              <a:lnSpc>
                <a:spcPts val="3219"/>
              </a:lnSpc>
            </a:pPr>
            <a:r>
              <a:rPr lang="en-US" sz="2299" spc="459">
                <a:solidFill>
                  <a:srgbClr val="FFFFFF"/>
                </a:solidFill>
                <a:latin typeface="Bebas Neue"/>
                <a:ea typeface="Bebas Neue"/>
                <a:cs typeface="Bebas Neue"/>
                <a:sym typeface="Bebas Neue"/>
              </a:rPr>
              <a:t>ASHIQ PAUL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840" r="-9840"/>
            </a:stretch>
          </a:blipFill>
        </p:spPr>
        <p:txBody>
          <a:bodyPr/>
          <a:lstStyle/>
          <a:p>
            <a:endParaRPr lang="en-IN"/>
          </a:p>
        </p:txBody>
      </p:sp>
      <p:sp>
        <p:nvSpPr>
          <p:cNvPr id="3" name="Freeform 3"/>
          <p:cNvSpPr/>
          <p:nvPr/>
        </p:nvSpPr>
        <p:spPr>
          <a:xfrm>
            <a:off x="625989" y="2715867"/>
            <a:ext cx="17036022" cy="4855266"/>
          </a:xfrm>
          <a:custGeom>
            <a:avLst/>
            <a:gdLst/>
            <a:ahLst/>
            <a:cxnLst/>
            <a:rect l="l" t="t" r="r" b="b"/>
            <a:pathLst>
              <a:path w="17036022" h="4855266">
                <a:moveTo>
                  <a:pt x="0" y="0"/>
                </a:moveTo>
                <a:lnTo>
                  <a:pt x="17036022" y="0"/>
                </a:lnTo>
                <a:lnTo>
                  <a:pt x="17036022" y="4855266"/>
                </a:lnTo>
                <a:lnTo>
                  <a:pt x="0" y="4855266"/>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a:off x="1267008" y="3361456"/>
            <a:ext cx="1205854" cy="0"/>
          </a:xfrm>
          <a:prstGeom prst="line">
            <a:avLst/>
          </a:prstGeom>
          <a:ln w="19050" cap="flat">
            <a:solidFill>
              <a:srgbClr val="F27100"/>
            </a:solidFill>
            <a:prstDash val="solid"/>
            <a:headEnd type="none" w="sm" len="sm"/>
            <a:tailEnd type="none" w="sm" len="sm"/>
          </a:ln>
        </p:spPr>
        <p:txBody>
          <a:bodyPr/>
          <a:lstStyle/>
          <a:p>
            <a:endParaRPr lang="en-IN"/>
          </a:p>
        </p:txBody>
      </p:sp>
      <p:sp>
        <p:nvSpPr>
          <p:cNvPr id="3" name="TextBox 3"/>
          <p:cNvSpPr txBox="1"/>
          <p:nvPr/>
        </p:nvSpPr>
        <p:spPr>
          <a:xfrm>
            <a:off x="1267008" y="1019175"/>
            <a:ext cx="5826834" cy="869061"/>
          </a:xfrm>
          <a:prstGeom prst="rect">
            <a:avLst/>
          </a:prstGeom>
        </p:spPr>
        <p:txBody>
          <a:bodyPr lIns="0" tIns="0" rIns="0" bIns="0" rtlCol="0" anchor="t">
            <a:spAutoFit/>
          </a:bodyPr>
          <a:lstStyle/>
          <a:p>
            <a:pPr algn="l">
              <a:lnSpc>
                <a:spcPts val="6912"/>
              </a:lnSpc>
            </a:pPr>
            <a:r>
              <a:rPr lang="en-US" sz="5400" spc="577">
                <a:solidFill>
                  <a:srgbClr val="FFFFFF"/>
                </a:solidFill>
                <a:latin typeface="Archivo Black"/>
                <a:ea typeface="Archivo Black"/>
                <a:cs typeface="Archivo Black"/>
                <a:sym typeface="Archivo Black"/>
              </a:rPr>
              <a:t>RESULT</a:t>
            </a:r>
          </a:p>
        </p:txBody>
      </p:sp>
      <p:sp>
        <p:nvSpPr>
          <p:cNvPr id="4" name="TextBox 4"/>
          <p:cNvSpPr txBox="1"/>
          <p:nvPr/>
        </p:nvSpPr>
        <p:spPr>
          <a:xfrm>
            <a:off x="1267008" y="3878984"/>
            <a:ext cx="15513374" cy="3585718"/>
          </a:xfrm>
          <a:prstGeom prst="rect">
            <a:avLst/>
          </a:prstGeom>
        </p:spPr>
        <p:txBody>
          <a:bodyPr lIns="0" tIns="0" rIns="0" bIns="0" rtlCol="0" anchor="t">
            <a:spAutoFit/>
          </a:bodyPr>
          <a:lstStyle/>
          <a:p>
            <a:pPr marL="626110" lvl="1" indent="-313055" algn="l">
              <a:lnSpc>
                <a:spcPts val="3596"/>
              </a:lnSpc>
              <a:buFont typeface="Arial"/>
              <a:buChar char="•"/>
            </a:pPr>
            <a:r>
              <a:rPr lang="en-US" sz="2900" spc="316">
                <a:solidFill>
                  <a:srgbClr val="FFFFFF"/>
                </a:solidFill>
                <a:latin typeface="Inter"/>
                <a:ea typeface="Inter"/>
                <a:cs typeface="Inter"/>
                <a:sym typeface="Inter"/>
              </a:rPr>
              <a:t>Applicants with short job history, low income, or loans for consumer goods showed higher default risk</a:t>
            </a:r>
          </a:p>
          <a:p>
            <a:pPr marL="626111" lvl="1" indent="-313055" algn="l">
              <a:lnSpc>
                <a:spcPts val="3596"/>
              </a:lnSpc>
              <a:buFont typeface="Arial"/>
              <a:buChar char="•"/>
            </a:pPr>
            <a:r>
              <a:rPr lang="en-US" sz="2900" spc="316">
                <a:solidFill>
                  <a:srgbClr val="FFFFFF"/>
                </a:solidFill>
                <a:latin typeface="Inter"/>
                <a:ea typeface="Inter"/>
                <a:cs typeface="Inter"/>
                <a:sym typeface="Inter"/>
              </a:rPr>
              <a:t>Gender values like “XNA” were flagged and corrected</a:t>
            </a:r>
          </a:p>
          <a:p>
            <a:pPr marL="626111" lvl="1" indent="-313055" algn="l">
              <a:lnSpc>
                <a:spcPts val="3596"/>
              </a:lnSpc>
              <a:buFont typeface="Arial"/>
              <a:buChar char="•"/>
            </a:pPr>
            <a:r>
              <a:rPr lang="en-US" sz="2900" spc="316">
                <a:solidFill>
                  <a:srgbClr val="FFFFFF"/>
                </a:solidFill>
                <a:latin typeface="Inter"/>
                <a:ea typeface="Inter"/>
                <a:cs typeface="Inter"/>
                <a:sym typeface="Inter"/>
              </a:rPr>
              <a:t>The company can reduce risk by:</a:t>
            </a:r>
          </a:p>
          <a:p>
            <a:pPr algn="l">
              <a:lnSpc>
                <a:spcPts val="3596"/>
              </a:lnSpc>
            </a:pPr>
            <a:r>
              <a:rPr lang="en-US" sz="2900" spc="316">
                <a:solidFill>
                  <a:srgbClr val="FFFFFF"/>
                </a:solidFill>
                <a:latin typeface="Inter"/>
                <a:ea typeface="Inter"/>
                <a:cs typeface="Inter"/>
                <a:sym typeface="Inter"/>
              </a:rPr>
              <a:t>      Adjusting approval filters</a:t>
            </a:r>
          </a:p>
          <a:p>
            <a:pPr algn="l">
              <a:lnSpc>
                <a:spcPts val="3596"/>
              </a:lnSpc>
            </a:pPr>
            <a:r>
              <a:rPr lang="en-US" sz="2900" spc="316">
                <a:solidFill>
                  <a:srgbClr val="FFFFFF"/>
                </a:solidFill>
                <a:latin typeface="Inter"/>
                <a:ea typeface="Inter"/>
                <a:cs typeface="Inter"/>
                <a:sym typeface="Inter"/>
              </a:rPr>
              <a:t>      Offering smaller loan amounts or higher interest to high-risk profiles</a:t>
            </a:r>
          </a:p>
          <a:p>
            <a:pPr algn="l">
              <a:lnSpc>
                <a:spcPts val="3596"/>
              </a:lnSpc>
            </a:pPr>
            <a:r>
              <a:rPr lang="en-US" sz="2900" spc="316">
                <a:solidFill>
                  <a:srgbClr val="FFFFFF"/>
                </a:solidFill>
                <a:latin typeface="Inter"/>
                <a:ea typeface="Inter"/>
                <a:cs typeface="Inter"/>
                <a:sym typeface="Inter"/>
              </a:rPr>
              <a:t>      Flagging profiles with multiple red flags for review</a:t>
            </a:r>
          </a:p>
          <a:p>
            <a:pPr algn="l">
              <a:lnSpc>
                <a:spcPts val="3596"/>
              </a:lnSpc>
            </a:pPr>
            <a:endParaRPr lang="en-US" sz="2900" spc="316">
              <a:solidFill>
                <a:srgbClr val="FFFFFF"/>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3230868" cy="10287000"/>
          </a:xfrm>
          <a:custGeom>
            <a:avLst/>
            <a:gdLst/>
            <a:ahLst/>
            <a:cxnLst/>
            <a:rect l="l" t="t" r="r" b="b"/>
            <a:pathLst>
              <a:path w="13230868" h="10287000">
                <a:moveTo>
                  <a:pt x="0" y="0"/>
                </a:moveTo>
                <a:lnTo>
                  <a:pt x="13230868" y="0"/>
                </a:lnTo>
                <a:lnTo>
                  <a:pt x="13230868" y="10287000"/>
                </a:lnTo>
                <a:lnTo>
                  <a:pt x="0" y="10287000"/>
                </a:lnTo>
                <a:lnTo>
                  <a:pt x="0" y="0"/>
                </a:lnTo>
                <a:close/>
              </a:path>
            </a:pathLst>
          </a:custGeom>
          <a:blipFill>
            <a:blip r:embed="rId2"/>
            <a:stretch>
              <a:fillRect/>
            </a:stretch>
          </a:blipFill>
        </p:spPr>
        <p:txBody>
          <a:bodyPr/>
          <a:lstStyle/>
          <a:p>
            <a:endParaRPr lang="en-IN"/>
          </a:p>
        </p:txBody>
      </p:sp>
      <p:sp>
        <p:nvSpPr>
          <p:cNvPr id="3" name="AutoShape 3"/>
          <p:cNvSpPr/>
          <p:nvPr/>
        </p:nvSpPr>
        <p:spPr>
          <a:xfrm>
            <a:off x="4515505" y="3682862"/>
            <a:ext cx="9256990" cy="0"/>
          </a:xfrm>
          <a:prstGeom prst="line">
            <a:avLst/>
          </a:prstGeom>
          <a:ln w="28575" cap="flat">
            <a:solidFill>
              <a:srgbClr val="F27100"/>
            </a:solidFill>
            <a:prstDash val="solid"/>
            <a:headEnd type="none" w="sm" len="sm"/>
            <a:tailEnd type="none" w="sm" len="sm"/>
          </a:ln>
        </p:spPr>
        <p:txBody>
          <a:bodyPr/>
          <a:lstStyle/>
          <a:p>
            <a:endParaRPr lang="en-IN"/>
          </a:p>
        </p:txBody>
      </p:sp>
      <p:sp>
        <p:nvSpPr>
          <p:cNvPr id="4" name="AutoShape 4"/>
          <p:cNvSpPr/>
          <p:nvPr/>
        </p:nvSpPr>
        <p:spPr>
          <a:xfrm>
            <a:off x="4515505" y="5871653"/>
            <a:ext cx="9256990" cy="0"/>
          </a:xfrm>
          <a:prstGeom prst="line">
            <a:avLst/>
          </a:prstGeom>
          <a:ln w="28575" cap="flat">
            <a:solidFill>
              <a:srgbClr val="F27100"/>
            </a:solidFill>
            <a:prstDash val="solid"/>
            <a:headEnd type="none" w="sm" len="sm"/>
            <a:tailEnd type="none" w="sm" len="sm"/>
          </a:ln>
        </p:spPr>
        <p:txBody>
          <a:bodyPr/>
          <a:lstStyle/>
          <a:p>
            <a:endParaRPr lang="en-IN"/>
          </a:p>
        </p:txBody>
      </p:sp>
      <p:sp>
        <p:nvSpPr>
          <p:cNvPr id="5" name="TextBox 5"/>
          <p:cNvSpPr txBox="1"/>
          <p:nvPr/>
        </p:nvSpPr>
        <p:spPr>
          <a:xfrm>
            <a:off x="2695943" y="3682862"/>
            <a:ext cx="12896114" cy="1941830"/>
          </a:xfrm>
          <a:prstGeom prst="rect">
            <a:avLst/>
          </a:prstGeom>
        </p:spPr>
        <p:txBody>
          <a:bodyPr lIns="0" tIns="0" rIns="0" bIns="0" rtlCol="0" anchor="t">
            <a:spAutoFit/>
          </a:bodyPr>
          <a:lstStyle/>
          <a:p>
            <a:pPr algn="ctr">
              <a:lnSpc>
                <a:spcPts val="15820"/>
              </a:lnSpc>
            </a:pPr>
            <a:r>
              <a:rPr lang="en-US" sz="11300" spc="406">
                <a:solidFill>
                  <a:srgbClr val="FFFFFF"/>
                </a:solidFill>
                <a:latin typeface="Archivo Black"/>
                <a:ea typeface="Archivo Black"/>
                <a:cs typeface="Archivo Black"/>
                <a:sym typeface="Archivo Black"/>
              </a:rPr>
              <a:t>THANK YOU</a:t>
            </a:r>
          </a:p>
        </p:txBody>
      </p:sp>
      <p:sp>
        <p:nvSpPr>
          <p:cNvPr id="6" name="TextBox 6"/>
          <p:cNvSpPr txBox="1"/>
          <p:nvPr/>
        </p:nvSpPr>
        <p:spPr>
          <a:xfrm>
            <a:off x="5217897" y="6293163"/>
            <a:ext cx="7852206" cy="488315"/>
          </a:xfrm>
          <a:prstGeom prst="rect">
            <a:avLst/>
          </a:prstGeom>
        </p:spPr>
        <p:txBody>
          <a:bodyPr lIns="0" tIns="0" rIns="0" bIns="0" rtlCol="0" anchor="t">
            <a:spAutoFit/>
          </a:bodyPr>
          <a:lstStyle/>
          <a:p>
            <a:pPr algn="ctr">
              <a:lnSpc>
                <a:spcPts val="4060"/>
              </a:lnSpc>
            </a:pPr>
            <a:r>
              <a:rPr lang="en-US" sz="2900" b="1" spc="507">
                <a:solidFill>
                  <a:srgbClr val="FFFFFF"/>
                </a:solidFill>
                <a:latin typeface="Garet Bold"/>
                <a:ea typeface="Garet Bold"/>
                <a:cs typeface="Garet Bold"/>
                <a:sym typeface="Garet Bold"/>
              </a:rPr>
              <a:t>TRAINITY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1333" b="-21333"/>
            </a:stretch>
          </a:blipFill>
        </p:spPr>
        <p:txBody>
          <a:bodyPr/>
          <a:lstStyle/>
          <a:p>
            <a:endParaRPr lang="en-IN"/>
          </a:p>
        </p:txBody>
      </p:sp>
      <p:sp>
        <p:nvSpPr>
          <p:cNvPr id="3" name="AutoShape 3"/>
          <p:cNvSpPr/>
          <p:nvPr/>
        </p:nvSpPr>
        <p:spPr>
          <a:xfrm flipH="1">
            <a:off x="1167433" y="7916744"/>
            <a:ext cx="10391553" cy="0"/>
          </a:xfrm>
          <a:prstGeom prst="line">
            <a:avLst/>
          </a:prstGeom>
          <a:ln w="28575" cap="flat">
            <a:solidFill>
              <a:srgbClr val="F27100"/>
            </a:solidFill>
            <a:prstDash val="solid"/>
            <a:headEnd type="none" w="sm" len="sm"/>
            <a:tailEnd type="none" w="sm" len="sm"/>
          </a:ln>
        </p:spPr>
        <p:txBody>
          <a:bodyPr/>
          <a:lstStyle/>
          <a:p>
            <a:endParaRPr lang="en-IN"/>
          </a:p>
        </p:txBody>
      </p:sp>
      <p:sp>
        <p:nvSpPr>
          <p:cNvPr id="4" name="TextBox 4"/>
          <p:cNvSpPr txBox="1"/>
          <p:nvPr/>
        </p:nvSpPr>
        <p:spPr>
          <a:xfrm>
            <a:off x="1167433" y="981075"/>
            <a:ext cx="10756468" cy="869061"/>
          </a:xfrm>
          <a:prstGeom prst="rect">
            <a:avLst/>
          </a:prstGeom>
        </p:spPr>
        <p:txBody>
          <a:bodyPr lIns="0" tIns="0" rIns="0" bIns="0" rtlCol="0" anchor="t">
            <a:spAutoFit/>
          </a:bodyPr>
          <a:lstStyle/>
          <a:p>
            <a:pPr algn="l">
              <a:lnSpc>
                <a:spcPts val="6912"/>
              </a:lnSpc>
            </a:pPr>
            <a:r>
              <a:rPr lang="en-US" sz="5400" spc="577">
                <a:solidFill>
                  <a:srgbClr val="FFFFFF"/>
                </a:solidFill>
                <a:latin typeface="Archivo Black"/>
                <a:ea typeface="Archivo Black"/>
                <a:cs typeface="Archivo Black"/>
                <a:sym typeface="Archivo Black"/>
              </a:rPr>
              <a:t>PROJECT DESCRIPTION</a:t>
            </a:r>
          </a:p>
        </p:txBody>
      </p:sp>
      <p:sp>
        <p:nvSpPr>
          <p:cNvPr id="5" name="TextBox 5"/>
          <p:cNvSpPr txBox="1"/>
          <p:nvPr/>
        </p:nvSpPr>
        <p:spPr>
          <a:xfrm>
            <a:off x="1167433" y="2839139"/>
            <a:ext cx="10391553" cy="4678045"/>
          </a:xfrm>
          <a:prstGeom prst="rect">
            <a:avLst/>
          </a:prstGeom>
        </p:spPr>
        <p:txBody>
          <a:bodyPr lIns="0" tIns="0" rIns="0" bIns="0" rtlCol="0" anchor="t">
            <a:spAutoFit/>
          </a:bodyPr>
          <a:lstStyle/>
          <a:p>
            <a:pPr algn="l">
              <a:lnSpc>
                <a:spcPts val="3680"/>
              </a:lnSpc>
            </a:pPr>
            <a:r>
              <a:rPr lang="en-US" sz="3200" spc="307">
                <a:solidFill>
                  <a:srgbClr val="FFFFFF"/>
                </a:solidFill>
                <a:latin typeface="Inter"/>
                <a:ea typeface="Inter"/>
                <a:cs typeface="Inter"/>
                <a:sym typeface="Inter"/>
              </a:rPr>
              <a:t>This project focuses on understanding what drives some loan applicants to default, especially those with limited credit history. Using Excel, I explored the loan dataset to find patterns in customer and loan features. The goal was to help the company make smarter lending decisions, like knowing when to approve, reject, or adjust loan terms, based on real data.</a:t>
            </a:r>
          </a:p>
          <a:p>
            <a:pPr algn="l">
              <a:lnSpc>
                <a:spcPts val="3680"/>
              </a:lnSpc>
            </a:pPr>
            <a:endParaRPr lang="en-US" sz="3200" spc="307">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409539"/>
            <a:ext cx="740300" cy="70556"/>
            <a:chOff x="0" y="0"/>
            <a:chExt cx="987066" cy="94074"/>
          </a:xfrm>
        </p:grpSpPr>
        <p:grpSp>
          <p:nvGrpSpPr>
            <p:cNvPr id="3" name="Group 3"/>
            <p:cNvGrpSpPr/>
            <p:nvPr/>
          </p:nvGrpSpPr>
          <p:grpSpPr>
            <a:xfrm>
              <a:off x="0" y="0"/>
              <a:ext cx="94074" cy="940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5" name="Group 5"/>
            <p:cNvGrpSpPr/>
            <p:nvPr/>
          </p:nvGrpSpPr>
          <p:grpSpPr>
            <a:xfrm>
              <a:off x="225778" y="0"/>
              <a:ext cx="94074" cy="940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7" name="Group 7"/>
            <p:cNvGrpSpPr/>
            <p:nvPr/>
          </p:nvGrpSpPr>
          <p:grpSpPr>
            <a:xfrm>
              <a:off x="447638" y="0"/>
              <a:ext cx="94074" cy="9407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9" name="Group 9"/>
            <p:cNvGrpSpPr/>
            <p:nvPr/>
          </p:nvGrpSpPr>
          <p:grpSpPr>
            <a:xfrm>
              <a:off x="670311" y="0"/>
              <a:ext cx="94074" cy="9407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1" name="Group 11"/>
            <p:cNvGrpSpPr/>
            <p:nvPr/>
          </p:nvGrpSpPr>
          <p:grpSpPr>
            <a:xfrm>
              <a:off x="892992" y="0"/>
              <a:ext cx="94074" cy="9407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sp>
        <p:nvSpPr>
          <p:cNvPr id="13" name="Freeform 13"/>
          <p:cNvSpPr/>
          <p:nvPr/>
        </p:nvSpPr>
        <p:spPr>
          <a:xfrm>
            <a:off x="6149373" y="0"/>
            <a:ext cx="12138627" cy="10287000"/>
          </a:xfrm>
          <a:custGeom>
            <a:avLst/>
            <a:gdLst/>
            <a:ahLst/>
            <a:cxnLst/>
            <a:rect l="l" t="t" r="r" b="b"/>
            <a:pathLst>
              <a:path w="12138627" h="10287000">
                <a:moveTo>
                  <a:pt x="0" y="0"/>
                </a:moveTo>
                <a:lnTo>
                  <a:pt x="12138627" y="0"/>
                </a:lnTo>
                <a:lnTo>
                  <a:pt x="12138627" y="10287000"/>
                </a:lnTo>
                <a:lnTo>
                  <a:pt x="0" y="10287000"/>
                </a:lnTo>
                <a:lnTo>
                  <a:pt x="0" y="0"/>
                </a:lnTo>
                <a:close/>
              </a:path>
            </a:pathLst>
          </a:custGeom>
          <a:blipFill>
            <a:blip r:embed="rId2"/>
            <a:stretch>
              <a:fillRect t="-887" b="-887"/>
            </a:stretch>
          </a:blipFill>
        </p:spPr>
        <p:txBody>
          <a:bodyPr/>
          <a:lstStyle/>
          <a:p>
            <a:endParaRPr lang="en-IN"/>
          </a:p>
        </p:txBody>
      </p:sp>
      <p:sp>
        <p:nvSpPr>
          <p:cNvPr id="14" name="AutoShape 14"/>
          <p:cNvSpPr/>
          <p:nvPr/>
        </p:nvSpPr>
        <p:spPr>
          <a:xfrm rot="-5400000">
            <a:off x="7317956" y="2009010"/>
            <a:ext cx="938074" cy="0"/>
          </a:xfrm>
          <a:prstGeom prst="line">
            <a:avLst/>
          </a:prstGeom>
          <a:ln w="28575" cap="flat">
            <a:solidFill>
              <a:srgbClr val="F27100"/>
            </a:solidFill>
            <a:prstDash val="solid"/>
            <a:headEnd type="none" w="sm" len="sm"/>
            <a:tailEnd type="none" w="sm" len="sm"/>
          </a:ln>
        </p:spPr>
        <p:txBody>
          <a:bodyPr/>
          <a:lstStyle/>
          <a:p>
            <a:endParaRPr lang="en-IN"/>
          </a:p>
        </p:txBody>
      </p:sp>
      <p:sp>
        <p:nvSpPr>
          <p:cNvPr id="15" name="AutoShape 15"/>
          <p:cNvSpPr/>
          <p:nvPr/>
        </p:nvSpPr>
        <p:spPr>
          <a:xfrm flipV="1">
            <a:off x="7757412" y="4510687"/>
            <a:ext cx="0" cy="938074"/>
          </a:xfrm>
          <a:prstGeom prst="line">
            <a:avLst/>
          </a:prstGeom>
          <a:ln w="28575" cap="flat">
            <a:solidFill>
              <a:srgbClr val="F27100"/>
            </a:solidFill>
            <a:prstDash val="solid"/>
            <a:headEnd type="none" w="sm" len="sm"/>
            <a:tailEnd type="none" w="sm" len="sm"/>
          </a:ln>
        </p:spPr>
        <p:txBody>
          <a:bodyPr/>
          <a:lstStyle/>
          <a:p>
            <a:endParaRPr lang="en-IN"/>
          </a:p>
        </p:txBody>
      </p:sp>
      <p:sp>
        <p:nvSpPr>
          <p:cNvPr id="16" name="AutoShape 16"/>
          <p:cNvSpPr/>
          <p:nvPr/>
        </p:nvSpPr>
        <p:spPr>
          <a:xfrm flipV="1">
            <a:off x="7757412" y="7513654"/>
            <a:ext cx="0" cy="938074"/>
          </a:xfrm>
          <a:prstGeom prst="line">
            <a:avLst/>
          </a:prstGeom>
          <a:ln w="28575" cap="flat">
            <a:solidFill>
              <a:srgbClr val="F27100"/>
            </a:solidFill>
            <a:prstDash val="solid"/>
            <a:headEnd type="none" w="sm" len="sm"/>
            <a:tailEnd type="none" w="sm" len="sm"/>
          </a:ln>
        </p:spPr>
        <p:txBody>
          <a:bodyPr/>
          <a:lstStyle/>
          <a:p>
            <a:endParaRPr lang="en-IN"/>
          </a:p>
        </p:txBody>
      </p:sp>
      <p:sp>
        <p:nvSpPr>
          <p:cNvPr id="17" name="AutoShape 17"/>
          <p:cNvSpPr/>
          <p:nvPr/>
        </p:nvSpPr>
        <p:spPr>
          <a:xfrm flipV="1">
            <a:off x="13290343" y="4491822"/>
            <a:ext cx="0" cy="938074"/>
          </a:xfrm>
          <a:prstGeom prst="line">
            <a:avLst/>
          </a:prstGeom>
          <a:ln w="28575" cap="flat">
            <a:solidFill>
              <a:srgbClr val="F27100"/>
            </a:solidFill>
            <a:prstDash val="solid"/>
            <a:headEnd type="none" w="sm" len="sm"/>
            <a:tailEnd type="none" w="sm" len="sm"/>
          </a:ln>
        </p:spPr>
        <p:txBody>
          <a:bodyPr/>
          <a:lstStyle/>
          <a:p>
            <a:endParaRPr lang="en-IN"/>
          </a:p>
        </p:txBody>
      </p:sp>
      <p:sp>
        <p:nvSpPr>
          <p:cNvPr id="18" name="AutoShape 18"/>
          <p:cNvSpPr/>
          <p:nvPr/>
        </p:nvSpPr>
        <p:spPr>
          <a:xfrm flipV="1">
            <a:off x="13416189" y="1570060"/>
            <a:ext cx="0" cy="938074"/>
          </a:xfrm>
          <a:prstGeom prst="line">
            <a:avLst/>
          </a:prstGeom>
          <a:ln w="28575" cap="flat">
            <a:solidFill>
              <a:srgbClr val="F27100"/>
            </a:solidFill>
            <a:prstDash val="solid"/>
            <a:headEnd type="none" w="sm" len="sm"/>
            <a:tailEnd type="none" w="sm" len="sm"/>
          </a:ln>
        </p:spPr>
        <p:txBody>
          <a:bodyPr/>
          <a:lstStyle/>
          <a:p>
            <a:endParaRPr lang="en-IN"/>
          </a:p>
        </p:txBody>
      </p:sp>
      <p:sp>
        <p:nvSpPr>
          <p:cNvPr id="19" name="TextBox 19"/>
          <p:cNvSpPr txBox="1"/>
          <p:nvPr/>
        </p:nvSpPr>
        <p:spPr>
          <a:xfrm>
            <a:off x="1028700" y="1120226"/>
            <a:ext cx="4791909" cy="842518"/>
          </a:xfrm>
          <a:prstGeom prst="rect">
            <a:avLst/>
          </a:prstGeom>
        </p:spPr>
        <p:txBody>
          <a:bodyPr lIns="0" tIns="0" rIns="0" bIns="0" rtlCol="0" anchor="t">
            <a:spAutoFit/>
          </a:bodyPr>
          <a:lstStyle/>
          <a:p>
            <a:pPr algn="l">
              <a:lnSpc>
                <a:spcPts val="6655"/>
              </a:lnSpc>
            </a:pPr>
            <a:r>
              <a:rPr lang="en-US" sz="5199" spc="556">
                <a:solidFill>
                  <a:srgbClr val="FFFFFF"/>
                </a:solidFill>
                <a:latin typeface="Archivo Black"/>
                <a:ea typeface="Archivo Black"/>
                <a:cs typeface="Archivo Black"/>
                <a:sym typeface="Archivo Black"/>
              </a:rPr>
              <a:t>APPROACH</a:t>
            </a:r>
          </a:p>
        </p:txBody>
      </p:sp>
      <p:sp>
        <p:nvSpPr>
          <p:cNvPr id="20" name="TextBox 20"/>
          <p:cNvSpPr txBox="1"/>
          <p:nvPr/>
        </p:nvSpPr>
        <p:spPr>
          <a:xfrm>
            <a:off x="6589491" y="1612225"/>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01</a:t>
            </a:r>
          </a:p>
        </p:txBody>
      </p:sp>
      <p:sp>
        <p:nvSpPr>
          <p:cNvPr id="21" name="TextBox 21"/>
          <p:cNvSpPr txBox="1"/>
          <p:nvPr/>
        </p:nvSpPr>
        <p:spPr>
          <a:xfrm>
            <a:off x="8209309" y="1695726"/>
            <a:ext cx="3702627" cy="514350"/>
          </a:xfrm>
          <a:prstGeom prst="rect">
            <a:avLst/>
          </a:prstGeom>
        </p:spPr>
        <p:txBody>
          <a:bodyPr lIns="0" tIns="0" rIns="0" bIns="0" rtlCol="0" anchor="t">
            <a:spAutoFit/>
          </a:bodyPr>
          <a:lstStyle/>
          <a:p>
            <a:pPr algn="l">
              <a:lnSpc>
                <a:spcPts val="4200"/>
              </a:lnSpc>
            </a:pPr>
            <a:r>
              <a:rPr lang="en-US" sz="3000" b="1" spc="99">
                <a:solidFill>
                  <a:srgbClr val="FFFFFF"/>
                </a:solidFill>
                <a:latin typeface="Garet Bold"/>
                <a:ea typeface="Garet Bold"/>
                <a:cs typeface="Garet Bold"/>
                <a:sym typeface="Garet Bold"/>
              </a:rPr>
              <a:t>Data Cleaning</a:t>
            </a:r>
          </a:p>
        </p:txBody>
      </p:sp>
      <p:sp>
        <p:nvSpPr>
          <p:cNvPr id="22" name="TextBox 22"/>
          <p:cNvSpPr txBox="1"/>
          <p:nvPr/>
        </p:nvSpPr>
        <p:spPr>
          <a:xfrm>
            <a:off x="8209309" y="2470034"/>
            <a:ext cx="3513003" cy="826135"/>
          </a:xfrm>
          <a:prstGeom prst="rect">
            <a:avLst/>
          </a:prstGeom>
        </p:spPr>
        <p:txBody>
          <a:bodyPr lIns="0" tIns="0" rIns="0" bIns="0" rtlCol="0" anchor="t">
            <a:spAutoFit/>
          </a:bodyPr>
          <a:lstStyle/>
          <a:p>
            <a:pPr algn="l">
              <a:lnSpc>
                <a:spcPts val="2239"/>
              </a:lnSpc>
            </a:pPr>
            <a:r>
              <a:rPr lang="en-US" sz="1599" spc="179">
                <a:solidFill>
                  <a:srgbClr val="FFFFFF">
                    <a:alpha val="60000"/>
                  </a:srgbClr>
                </a:solidFill>
                <a:latin typeface="Inter"/>
                <a:ea typeface="Inter"/>
                <a:cs typeface="Inter"/>
                <a:sym typeface="Inter"/>
              </a:rPr>
              <a:t>Cleaned the data by identifying and handling missing values</a:t>
            </a:r>
          </a:p>
        </p:txBody>
      </p:sp>
      <p:sp>
        <p:nvSpPr>
          <p:cNvPr id="23" name="TextBox 23"/>
          <p:cNvSpPr txBox="1"/>
          <p:nvPr/>
        </p:nvSpPr>
        <p:spPr>
          <a:xfrm>
            <a:off x="8133957" y="5879164"/>
            <a:ext cx="3513003" cy="826135"/>
          </a:xfrm>
          <a:prstGeom prst="rect">
            <a:avLst/>
          </a:prstGeom>
        </p:spPr>
        <p:txBody>
          <a:bodyPr lIns="0" tIns="0" rIns="0" bIns="0" rtlCol="0" anchor="t">
            <a:spAutoFit/>
          </a:bodyPr>
          <a:lstStyle/>
          <a:p>
            <a:pPr algn="l">
              <a:lnSpc>
                <a:spcPts val="2240"/>
              </a:lnSpc>
            </a:pPr>
            <a:r>
              <a:rPr lang="en-US" sz="1600" spc="179">
                <a:solidFill>
                  <a:srgbClr val="FFFFFF">
                    <a:alpha val="60000"/>
                  </a:srgbClr>
                </a:solidFill>
                <a:latin typeface="Inter"/>
                <a:ea typeface="Inter"/>
                <a:cs typeface="Inter"/>
                <a:sym typeface="Inter"/>
              </a:rPr>
              <a:t>Looked at how many clients defaulted vs who didn’t</a:t>
            </a:r>
          </a:p>
          <a:p>
            <a:pPr algn="l">
              <a:lnSpc>
                <a:spcPts val="2240"/>
              </a:lnSpc>
            </a:pPr>
            <a:endParaRPr lang="en-US" sz="1600" spc="179">
              <a:solidFill>
                <a:srgbClr val="FFFFFF">
                  <a:alpha val="60000"/>
                </a:srgbClr>
              </a:solidFill>
              <a:latin typeface="Inter"/>
              <a:ea typeface="Inter"/>
              <a:cs typeface="Inter"/>
              <a:sym typeface="Inter"/>
            </a:endParaRPr>
          </a:p>
        </p:txBody>
      </p:sp>
      <p:sp>
        <p:nvSpPr>
          <p:cNvPr id="24" name="TextBox 24"/>
          <p:cNvSpPr txBox="1"/>
          <p:nvPr/>
        </p:nvSpPr>
        <p:spPr>
          <a:xfrm>
            <a:off x="8133957" y="8426645"/>
            <a:ext cx="3513003" cy="826135"/>
          </a:xfrm>
          <a:prstGeom prst="rect">
            <a:avLst/>
          </a:prstGeom>
        </p:spPr>
        <p:txBody>
          <a:bodyPr lIns="0" tIns="0" rIns="0" bIns="0" rtlCol="0" anchor="t">
            <a:spAutoFit/>
          </a:bodyPr>
          <a:lstStyle/>
          <a:p>
            <a:pPr algn="l">
              <a:lnSpc>
                <a:spcPts val="2240"/>
              </a:lnSpc>
            </a:pPr>
            <a:r>
              <a:rPr lang="en-US" sz="1600" spc="179">
                <a:solidFill>
                  <a:srgbClr val="FFFFFF">
                    <a:alpha val="60000"/>
                  </a:srgbClr>
                </a:solidFill>
                <a:latin typeface="Inter"/>
                <a:ea typeface="Inter"/>
                <a:cs typeface="Inter"/>
                <a:sym typeface="Inter"/>
              </a:rPr>
              <a:t>Found which features are most linked to defaults.</a:t>
            </a:r>
          </a:p>
          <a:p>
            <a:pPr algn="l">
              <a:lnSpc>
                <a:spcPts val="2239"/>
              </a:lnSpc>
            </a:pPr>
            <a:endParaRPr lang="en-US" sz="1600" spc="179">
              <a:solidFill>
                <a:srgbClr val="FFFFFF">
                  <a:alpha val="60000"/>
                </a:srgbClr>
              </a:solidFill>
              <a:latin typeface="Inter"/>
              <a:ea typeface="Inter"/>
              <a:cs typeface="Inter"/>
              <a:sym typeface="Inter"/>
            </a:endParaRPr>
          </a:p>
        </p:txBody>
      </p:sp>
      <p:sp>
        <p:nvSpPr>
          <p:cNvPr id="25" name="TextBox 25"/>
          <p:cNvSpPr txBox="1"/>
          <p:nvPr/>
        </p:nvSpPr>
        <p:spPr>
          <a:xfrm>
            <a:off x="13666888" y="6943424"/>
            <a:ext cx="3513003" cy="1654810"/>
          </a:xfrm>
          <a:prstGeom prst="rect">
            <a:avLst/>
          </a:prstGeom>
        </p:spPr>
        <p:txBody>
          <a:bodyPr lIns="0" tIns="0" rIns="0" bIns="0" rtlCol="0" anchor="t">
            <a:spAutoFit/>
          </a:bodyPr>
          <a:lstStyle/>
          <a:p>
            <a:pPr algn="l">
              <a:lnSpc>
                <a:spcPts val="2240"/>
              </a:lnSpc>
            </a:pPr>
            <a:r>
              <a:rPr lang="en-US" sz="1600" spc="179">
                <a:solidFill>
                  <a:srgbClr val="FFFFFF">
                    <a:alpha val="60000"/>
                  </a:srgbClr>
                </a:solidFill>
                <a:latin typeface="Inter"/>
                <a:ea typeface="Inter"/>
                <a:cs typeface="Inter"/>
                <a:sym typeface="Inter"/>
              </a:rPr>
              <a:t>Explored each column to understand its distribution. Then compared groups and checked how features relate to defaulting.</a:t>
            </a:r>
          </a:p>
          <a:p>
            <a:pPr algn="l">
              <a:lnSpc>
                <a:spcPts val="2239"/>
              </a:lnSpc>
            </a:pPr>
            <a:endParaRPr lang="en-US" sz="1600" spc="179">
              <a:solidFill>
                <a:srgbClr val="FFFFFF">
                  <a:alpha val="60000"/>
                </a:srgbClr>
              </a:solidFill>
              <a:latin typeface="Inter"/>
              <a:ea typeface="Inter"/>
              <a:cs typeface="Inter"/>
              <a:sym typeface="Inter"/>
            </a:endParaRPr>
          </a:p>
        </p:txBody>
      </p:sp>
      <p:sp>
        <p:nvSpPr>
          <p:cNvPr id="26" name="TextBox 26"/>
          <p:cNvSpPr txBox="1"/>
          <p:nvPr/>
        </p:nvSpPr>
        <p:spPr>
          <a:xfrm>
            <a:off x="13838505" y="2470034"/>
            <a:ext cx="3513003" cy="1102360"/>
          </a:xfrm>
          <a:prstGeom prst="rect">
            <a:avLst/>
          </a:prstGeom>
        </p:spPr>
        <p:txBody>
          <a:bodyPr lIns="0" tIns="0" rIns="0" bIns="0" rtlCol="0" anchor="t">
            <a:spAutoFit/>
          </a:bodyPr>
          <a:lstStyle/>
          <a:p>
            <a:pPr algn="l">
              <a:lnSpc>
                <a:spcPts val="2240"/>
              </a:lnSpc>
            </a:pPr>
            <a:r>
              <a:rPr lang="en-US" sz="1600" spc="179">
                <a:solidFill>
                  <a:srgbClr val="FFFFFF">
                    <a:alpha val="60000"/>
                  </a:srgbClr>
                </a:solidFill>
                <a:latin typeface="Inter"/>
                <a:ea typeface="Inter"/>
                <a:cs typeface="Inter"/>
                <a:sym typeface="Inter"/>
              </a:rPr>
              <a:t>Presentations are tools </a:t>
            </a:r>
          </a:p>
          <a:p>
            <a:pPr algn="l">
              <a:lnSpc>
                <a:spcPts val="2240"/>
              </a:lnSpc>
            </a:pPr>
            <a:r>
              <a:rPr lang="en-US" sz="1600" spc="179">
                <a:solidFill>
                  <a:srgbClr val="FFFFFF">
                    <a:alpha val="60000"/>
                  </a:srgbClr>
                </a:solidFill>
                <a:latin typeface="Inter"/>
                <a:ea typeface="Inter"/>
                <a:cs typeface="Inter"/>
                <a:sym typeface="Inter"/>
              </a:rPr>
              <a:t>that can be used as </a:t>
            </a:r>
          </a:p>
          <a:p>
            <a:pPr algn="l">
              <a:lnSpc>
                <a:spcPts val="2240"/>
              </a:lnSpc>
            </a:pPr>
            <a:r>
              <a:rPr lang="en-US" sz="1600" spc="179">
                <a:solidFill>
                  <a:srgbClr val="FFFFFF">
                    <a:alpha val="60000"/>
                  </a:srgbClr>
                </a:solidFill>
                <a:latin typeface="Inter"/>
                <a:ea typeface="Inter"/>
                <a:cs typeface="Inter"/>
                <a:sym typeface="Inter"/>
              </a:rPr>
              <a:t>speeches, reports, </a:t>
            </a:r>
          </a:p>
          <a:p>
            <a:pPr algn="l">
              <a:lnSpc>
                <a:spcPts val="2240"/>
              </a:lnSpc>
            </a:pPr>
            <a:r>
              <a:rPr lang="en-US" sz="1600" spc="179">
                <a:solidFill>
                  <a:srgbClr val="FFFFFF">
                    <a:alpha val="60000"/>
                  </a:srgbClr>
                </a:solidFill>
                <a:latin typeface="Inter"/>
                <a:ea typeface="Inter"/>
                <a:cs typeface="Inter"/>
                <a:sym typeface="Inter"/>
              </a:rPr>
              <a:t>and more.</a:t>
            </a:r>
          </a:p>
        </p:txBody>
      </p:sp>
      <p:sp>
        <p:nvSpPr>
          <p:cNvPr id="27" name="TextBox 27"/>
          <p:cNvSpPr txBox="1"/>
          <p:nvPr/>
        </p:nvSpPr>
        <p:spPr>
          <a:xfrm>
            <a:off x="13838505" y="1708580"/>
            <a:ext cx="3913113" cy="514350"/>
          </a:xfrm>
          <a:prstGeom prst="rect">
            <a:avLst/>
          </a:prstGeom>
        </p:spPr>
        <p:txBody>
          <a:bodyPr lIns="0" tIns="0" rIns="0" bIns="0" rtlCol="0" anchor="t">
            <a:spAutoFit/>
          </a:bodyPr>
          <a:lstStyle/>
          <a:p>
            <a:pPr algn="l">
              <a:lnSpc>
                <a:spcPts val="4200"/>
              </a:lnSpc>
            </a:pPr>
            <a:r>
              <a:rPr lang="en-US" sz="3000" b="1" spc="99">
                <a:solidFill>
                  <a:srgbClr val="FFFFFF"/>
                </a:solidFill>
                <a:latin typeface="Garet Bold"/>
                <a:ea typeface="Garet Bold"/>
                <a:cs typeface="Garet Bold"/>
                <a:sym typeface="Garet Bold"/>
              </a:rPr>
              <a:t>Outlier Detection</a:t>
            </a:r>
          </a:p>
        </p:txBody>
      </p:sp>
      <p:sp>
        <p:nvSpPr>
          <p:cNvPr id="28" name="TextBox 28"/>
          <p:cNvSpPr txBox="1"/>
          <p:nvPr/>
        </p:nvSpPr>
        <p:spPr>
          <a:xfrm>
            <a:off x="13666888" y="4639867"/>
            <a:ext cx="4084729" cy="2114550"/>
          </a:xfrm>
          <a:prstGeom prst="rect">
            <a:avLst/>
          </a:prstGeom>
        </p:spPr>
        <p:txBody>
          <a:bodyPr lIns="0" tIns="0" rIns="0" bIns="0" rtlCol="0" anchor="t">
            <a:spAutoFit/>
          </a:bodyPr>
          <a:lstStyle/>
          <a:p>
            <a:pPr algn="l">
              <a:lnSpc>
                <a:spcPts val="4200"/>
              </a:lnSpc>
            </a:pPr>
            <a:r>
              <a:rPr lang="en-US" sz="3000" b="1" spc="99">
                <a:solidFill>
                  <a:srgbClr val="FFFFFF"/>
                </a:solidFill>
                <a:latin typeface="Garet Bold"/>
                <a:ea typeface="Garet Bold"/>
                <a:cs typeface="Garet Bold"/>
                <a:sym typeface="Garet Bold"/>
              </a:rPr>
              <a:t>Univariate, Bivariate &amp; Segmented Analysis</a:t>
            </a:r>
          </a:p>
        </p:txBody>
      </p:sp>
      <p:sp>
        <p:nvSpPr>
          <p:cNvPr id="29" name="TextBox 29"/>
          <p:cNvSpPr txBox="1"/>
          <p:nvPr/>
        </p:nvSpPr>
        <p:spPr>
          <a:xfrm>
            <a:off x="8133957" y="4652154"/>
            <a:ext cx="4306478" cy="1047750"/>
          </a:xfrm>
          <a:prstGeom prst="rect">
            <a:avLst/>
          </a:prstGeom>
        </p:spPr>
        <p:txBody>
          <a:bodyPr lIns="0" tIns="0" rIns="0" bIns="0" rtlCol="0" anchor="t">
            <a:spAutoFit/>
          </a:bodyPr>
          <a:lstStyle/>
          <a:p>
            <a:pPr algn="l">
              <a:lnSpc>
                <a:spcPts val="4200"/>
              </a:lnSpc>
            </a:pPr>
            <a:r>
              <a:rPr lang="en-US" sz="3000" b="1" spc="99">
                <a:solidFill>
                  <a:srgbClr val="FFFFFF"/>
                </a:solidFill>
                <a:latin typeface="Garet Bold"/>
                <a:ea typeface="Garet Bold"/>
                <a:cs typeface="Garet Bold"/>
                <a:sym typeface="Garet Bold"/>
              </a:rPr>
              <a:t>Class Imbalance</a:t>
            </a:r>
          </a:p>
          <a:p>
            <a:pPr algn="l">
              <a:lnSpc>
                <a:spcPts val="4200"/>
              </a:lnSpc>
            </a:pPr>
            <a:r>
              <a:rPr lang="en-US" sz="3000" b="1" spc="99">
                <a:solidFill>
                  <a:srgbClr val="FFFFFF"/>
                </a:solidFill>
                <a:latin typeface="Garet Bold"/>
                <a:ea typeface="Garet Bold"/>
                <a:cs typeface="Garet Bold"/>
                <a:sym typeface="Garet Bold"/>
              </a:rPr>
              <a:t>Check</a:t>
            </a:r>
          </a:p>
        </p:txBody>
      </p:sp>
      <p:sp>
        <p:nvSpPr>
          <p:cNvPr id="30" name="TextBox 30"/>
          <p:cNvSpPr txBox="1"/>
          <p:nvPr/>
        </p:nvSpPr>
        <p:spPr>
          <a:xfrm>
            <a:off x="8133957" y="7655120"/>
            <a:ext cx="4472479" cy="514350"/>
          </a:xfrm>
          <a:prstGeom prst="rect">
            <a:avLst/>
          </a:prstGeom>
        </p:spPr>
        <p:txBody>
          <a:bodyPr lIns="0" tIns="0" rIns="0" bIns="0" rtlCol="0" anchor="t">
            <a:spAutoFit/>
          </a:bodyPr>
          <a:lstStyle/>
          <a:p>
            <a:pPr algn="l">
              <a:lnSpc>
                <a:spcPts val="4200"/>
              </a:lnSpc>
            </a:pPr>
            <a:r>
              <a:rPr lang="en-US" sz="3000" b="1" spc="99">
                <a:solidFill>
                  <a:srgbClr val="FFFFFF"/>
                </a:solidFill>
                <a:latin typeface="Garet Bold"/>
                <a:ea typeface="Garet Bold"/>
                <a:cs typeface="Garet Bold"/>
                <a:sym typeface="Garet Bold"/>
              </a:rPr>
              <a:t>Correlation Analysis</a:t>
            </a:r>
          </a:p>
        </p:txBody>
      </p:sp>
      <p:sp>
        <p:nvSpPr>
          <p:cNvPr id="31" name="TextBox 31"/>
          <p:cNvSpPr txBox="1"/>
          <p:nvPr/>
        </p:nvSpPr>
        <p:spPr>
          <a:xfrm>
            <a:off x="12218686" y="1618499"/>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02</a:t>
            </a:r>
          </a:p>
        </p:txBody>
      </p:sp>
      <p:sp>
        <p:nvSpPr>
          <p:cNvPr id="32" name="TextBox 32"/>
          <p:cNvSpPr txBox="1"/>
          <p:nvPr/>
        </p:nvSpPr>
        <p:spPr>
          <a:xfrm>
            <a:off x="12122421" y="4549786"/>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04</a:t>
            </a:r>
          </a:p>
        </p:txBody>
      </p:sp>
      <p:sp>
        <p:nvSpPr>
          <p:cNvPr id="33" name="TextBox 33"/>
          <p:cNvSpPr txBox="1"/>
          <p:nvPr/>
        </p:nvSpPr>
        <p:spPr>
          <a:xfrm>
            <a:off x="6589491" y="4568652"/>
            <a:ext cx="775500" cy="880110"/>
          </a:xfrm>
          <a:prstGeom prst="rect">
            <a:avLst/>
          </a:prstGeom>
        </p:spPr>
        <p:txBody>
          <a:bodyPr lIns="0" tIns="0" rIns="0" bIns="0" rtlCol="0" anchor="t">
            <a:spAutoFit/>
          </a:bodyPr>
          <a:lstStyle/>
          <a:p>
            <a:pPr algn="r">
              <a:lnSpc>
                <a:spcPts val="7140"/>
              </a:lnSpc>
            </a:pPr>
            <a:r>
              <a:rPr lang="en-US" sz="5100" spc="632">
                <a:solidFill>
                  <a:srgbClr val="FFFFFF"/>
                </a:solidFill>
                <a:latin typeface="Bebas Neue"/>
                <a:ea typeface="Bebas Neue"/>
                <a:cs typeface="Bebas Neue"/>
                <a:sym typeface="Bebas Neue"/>
              </a:rPr>
              <a:t>03</a:t>
            </a:r>
          </a:p>
        </p:txBody>
      </p:sp>
      <p:sp>
        <p:nvSpPr>
          <p:cNvPr id="34" name="TextBox 34"/>
          <p:cNvSpPr txBox="1"/>
          <p:nvPr/>
        </p:nvSpPr>
        <p:spPr>
          <a:xfrm>
            <a:off x="6565643" y="7561524"/>
            <a:ext cx="775499" cy="798104"/>
          </a:xfrm>
          <a:prstGeom prst="rect">
            <a:avLst/>
          </a:prstGeom>
        </p:spPr>
        <p:txBody>
          <a:bodyPr wrap="square" lIns="0" tIns="0" rIns="0" bIns="0" rtlCol="0" anchor="t">
            <a:spAutoFit/>
          </a:bodyPr>
          <a:lstStyle/>
          <a:p>
            <a:pPr algn="r">
              <a:lnSpc>
                <a:spcPts val="7140"/>
              </a:lnSpc>
            </a:pPr>
            <a:r>
              <a:rPr lang="en-US" sz="5100" spc="632" dirty="0">
                <a:solidFill>
                  <a:srgbClr val="FFFFFF"/>
                </a:solidFill>
                <a:latin typeface="Bebas Neue"/>
                <a:ea typeface="Bebas Neue"/>
                <a:cs typeface="Bebas Neue"/>
                <a:sym typeface="Bebas Neue"/>
              </a:rPr>
              <a:t>05</a:t>
            </a:r>
          </a:p>
        </p:txBody>
      </p:sp>
      <p:sp>
        <p:nvSpPr>
          <p:cNvPr id="35" name="TextBox 35"/>
          <p:cNvSpPr txBox="1"/>
          <p:nvPr/>
        </p:nvSpPr>
        <p:spPr>
          <a:xfrm>
            <a:off x="1028700" y="7949579"/>
            <a:ext cx="4415785" cy="572262"/>
          </a:xfrm>
          <a:prstGeom prst="rect">
            <a:avLst/>
          </a:prstGeom>
        </p:spPr>
        <p:txBody>
          <a:bodyPr lIns="0" tIns="0" rIns="0" bIns="0" rtlCol="0" anchor="t">
            <a:spAutoFit/>
          </a:bodyPr>
          <a:lstStyle/>
          <a:p>
            <a:pPr algn="l">
              <a:lnSpc>
                <a:spcPts val="2304"/>
              </a:lnSpc>
            </a:pPr>
            <a:r>
              <a:rPr lang="en-US" sz="1800" b="1" spc="21">
                <a:solidFill>
                  <a:srgbClr val="FFFFFF"/>
                </a:solidFill>
                <a:latin typeface="Garet Bold"/>
                <a:ea typeface="Garet Bold"/>
                <a:cs typeface="Garet Bold"/>
                <a:sym typeface="Garet Bold"/>
              </a:rPr>
              <a:t>The approach I took for this case study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579956"/>
          </a:xfrm>
          <a:custGeom>
            <a:avLst/>
            <a:gdLst/>
            <a:ahLst/>
            <a:cxnLst/>
            <a:rect l="l" t="t" r="r" b="b"/>
            <a:pathLst>
              <a:path w="18288000" h="4579956">
                <a:moveTo>
                  <a:pt x="0" y="0"/>
                </a:moveTo>
                <a:lnTo>
                  <a:pt x="18288000" y="0"/>
                </a:lnTo>
                <a:lnTo>
                  <a:pt x="18288000" y="4579956"/>
                </a:lnTo>
                <a:lnTo>
                  <a:pt x="0" y="4579956"/>
                </a:lnTo>
                <a:lnTo>
                  <a:pt x="0" y="0"/>
                </a:lnTo>
                <a:close/>
              </a:path>
            </a:pathLst>
          </a:custGeom>
          <a:blipFill>
            <a:blip r:embed="rId2"/>
            <a:stretch>
              <a:fillRect t="-2662" b="-49240"/>
            </a:stretch>
          </a:blipFill>
        </p:spPr>
        <p:txBody>
          <a:bodyPr/>
          <a:lstStyle/>
          <a:p>
            <a:endParaRPr lang="en-IN"/>
          </a:p>
        </p:txBody>
      </p:sp>
      <p:sp>
        <p:nvSpPr>
          <p:cNvPr id="3" name="Freeform 3"/>
          <p:cNvSpPr/>
          <p:nvPr/>
        </p:nvSpPr>
        <p:spPr>
          <a:xfrm>
            <a:off x="0" y="4579956"/>
            <a:ext cx="18288000" cy="5707044"/>
          </a:xfrm>
          <a:custGeom>
            <a:avLst/>
            <a:gdLst/>
            <a:ahLst/>
            <a:cxnLst/>
            <a:rect l="l" t="t" r="r" b="b"/>
            <a:pathLst>
              <a:path w="18288000" h="5707044">
                <a:moveTo>
                  <a:pt x="0" y="0"/>
                </a:moveTo>
                <a:lnTo>
                  <a:pt x="18288000" y="0"/>
                </a:lnTo>
                <a:lnTo>
                  <a:pt x="18288000" y="5707044"/>
                </a:lnTo>
                <a:lnTo>
                  <a:pt x="0" y="5707044"/>
                </a:lnTo>
                <a:lnTo>
                  <a:pt x="0" y="0"/>
                </a:lnTo>
                <a:close/>
              </a:path>
            </a:pathLst>
          </a:custGeom>
          <a:blipFill>
            <a:blip r:embed="rId3"/>
            <a:stretch>
              <a:fillRect l="-25499" r="-25499"/>
            </a:stretch>
          </a:blipFill>
        </p:spPr>
        <p:txBody>
          <a:bodyPr/>
          <a:lstStyle/>
          <a:p>
            <a:endParaRPr lang="en-IN"/>
          </a:p>
        </p:txBody>
      </p:sp>
      <p:sp>
        <p:nvSpPr>
          <p:cNvPr id="4" name="AutoShape 4"/>
          <p:cNvSpPr/>
          <p:nvPr/>
        </p:nvSpPr>
        <p:spPr>
          <a:xfrm flipV="1">
            <a:off x="9144000" y="1248047"/>
            <a:ext cx="0" cy="812147"/>
          </a:xfrm>
          <a:prstGeom prst="line">
            <a:avLst/>
          </a:prstGeom>
          <a:ln w="28575" cap="flat">
            <a:solidFill>
              <a:srgbClr val="F27100"/>
            </a:solidFill>
            <a:prstDash val="solid"/>
            <a:headEnd type="none" w="sm" len="sm"/>
            <a:tailEnd type="none" w="sm" len="sm"/>
          </a:ln>
        </p:spPr>
        <p:txBody>
          <a:bodyPr/>
          <a:lstStyle/>
          <a:p>
            <a:endParaRPr lang="en-IN"/>
          </a:p>
        </p:txBody>
      </p:sp>
      <p:sp>
        <p:nvSpPr>
          <p:cNvPr id="5" name="Freeform 5"/>
          <p:cNvSpPr/>
          <p:nvPr/>
        </p:nvSpPr>
        <p:spPr>
          <a:xfrm>
            <a:off x="1840387" y="2904351"/>
            <a:ext cx="2367464" cy="3248664"/>
          </a:xfrm>
          <a:custGeom>
            <a:avLst/>
            <a:gdLst/>
            <a:ahLst/>
            <a:cxnLst/>
            <a:rect l="l" t="t" r="r" b="b"/>
            <a:pathLst>
              <a:path w="2367464" h="3248664">
                <a:moveTo>
                  <a:pt x="0" y="0"/>
                </a:moveTo>
                <a:lnTo>
                  <a:pt x="2367465" y="0"/>
                </a:lnTo>
                <a:lnTo>
                  <a:pt x="2367465" y="3248664"/>
                </a:lnTo>
                <a:lnTo>
                  <a:pt x="0" y="3248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5175544" y="2904351"/>
            <a:ext cx="3237791" cy="3237791"/>
          </a:xfrm>
          <a:custGeom>
            <a:avLst/>
            <a:gdLst/>
            <a:ahLst/>
            <a:cxnLst/>
            <a:rect l="l" t="t" r="r" b="b"/>
            <a:pathLst>
              <a:path w="3237791" h="3237791">
                <a:moveTo>
                  <a:pt x="0" y="0"/>
                </a:moveTo>
                <a:lnTo>
                  <a:pt x="3237792" y="0"/>
                </a:lnTo>
                <a:lnTo>
                  <a:pt x="3237792" y="3237791"/>
                </a:lnTo>
                <a:lnTo>
                  <a:pt x="0" y="32377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14012209" y="2996347"/>
            <a:ext cx="2395122" cy="3156669"/>
          </a:xfrm>
          <a:custGeom>
            <a:avLst/>
            <a:gdLst/>
            <a:ahLst/>
            <a:cxnLst/>
            <a:rect l="l" t="t" r="r" b="b"/>
            <a:pathLst>
              <a:path w="2395122" h="3156669">
                <a:moveTo>
                  <a:pt x="0" y="0"/>
                </a:moveTo>
                <a:lnTo>
                  <a:pt x="2395122" y="0"/>
                </a:lnTo>
                <a:lnTo>
                  <a:pt x="2395122" y="3156668"/>
                </a:lnTo>
                <a:lnTo>
                  <a:pt x="0" y="3156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a:off x="9144000" y="3115275"/>
            <a:ext cx="4022775" cy="2815942"/>
          </a:xfrm>
          <a:custGeom>
            <a:avLst/>
            <a:gdLst/>
            <a:ahLst/>
            <a:cxnLst/>
            <a:rect l="l" t="t" r="r" b="b"/>
            <a:pathLst>
              <a:path w="4022775" h="2815942">
                <a:moveTo>
                  <a:pt x="0" y="0"/>
                </a:moveTo>
                <a:lnTo>
                  <a:pt x="4022775" y="0"/>
                </a:lnTo>
                <a:lnTo>
                  <a:pt x="4022775" y="2815943"/>
                </a:lnTo>
                <a:lnTo>
                  <a:pt x="0" y="28159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9" name="TextBox 9"/>
          <p:cNvSpPr txBox="1"/>
          <p:nvPr/>
        </p:nvSpPr>
        <p:spPr>
          <a:xfrm>
            <a:off x="1294434" y="1000125"/>
            <a:ext cx="5826834" cy="869061"/>
          </a:xfrm>
          <a:prstGeom prst="rect">
            <a:avLst/>
          </a:prstGeom>
        </p:spPr>
        <p:txBody>
          <a:bodyPr lIns="0" tIns="0" rIns="0" bIns="0" rtlCol="0" anchor="t">
            <a:spAutoFit/>
          </a:bodyPr>
          <a:lstStyle/>
          <a:p>
            <a:pPr algn="l">
              <a:lnSpc>
                <a:spcPts val="6912"/>
              </a:lnSpc>
            </a:pPr>
            <a:r>
              <a:rPr lang="en-US" sz="5400" spc="577">
                <a:solidFill>
                  <a:srgbClr val="FFFFFF"/>
                </a:solidFill>
                <a:latin typeface="Archivo Black"/>
                <a:ea typeface="Archivo Black"/>
                <a:cs typeface="Archivo Black"/>
                <a:sym typeface="Archivo Black"/>
              </a:rPr>
              <a:t>TECH-STACK</a:t>
            </a:r>
          </a:p>
        </p:txBody>
      </p:sp>
      <p:sp>
        <p:nvSpPr>
          <p:cNvPr id="10" name="TextBox 10"/>
          <p:cNvSpPr txBox="1"/>
          <p:nvPr/>
        </p:nvSpPr>
        <p:spPr>
          <a:xfrm>
            <a:off x="9560787" y="1423207"/>
            <a:ext cx="6070145" cy="311531"/>
          </a:xfrm>
          <a:prstGeom prst="rect">
            <a:avLst/>
          </a:prstGeom>
        </p:spPr>
        <p:txBody>
          <a:bodyPr lIns="0" tIns="0" rIns="0" bIns="0" rtlCol="0" anchor="t">
            <a:spAutoFit/>
          </a:bodyPr>
          <a:lstStyle/>
          <a:p>
            <a:pPr algn="l">
              <a:lnSpc>
                <a:spcPts val="2526"/>
              </a:lnSpc>
            </a:pPr>
            <a:r>
              <a:rPr lang="en-US" sz="1899" spc="47">
                <a:solidFill>
                  <a:srgbClr val="9FA0A4"/>
                </a:solidFill>
                <a:latin typeface="Inter"/>
                <a:ea typeface="Inter"/>
                <a:cs typeface="Inter"/>
                <a:sym typeface="Inter"/>
              </a:rPr>
              <a:t>The Tech-Stacks I used for this case study</a:t>
            </a:r>
          </a:p>
        </p:txBody>
      </p:sp>
      <p:sp>
        <p:nvSpPr>
          <p:cNvPr id="11" name="TextBox 11"/>
          <p:cNvSpPr txBox="1"/>
          <p:nvPr/>
        </p:nvSpPr>
        <p:spPr>
          <a:xfrm>
            <a:off x="1530177" y="7148871"/>
            <a:ext cx="3193937" cy="1170432"/>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Used for the cleaning of data, pivot table, calculations and chart visualizations</a:t>
            </a:r>
          </a:p>
        </p:txBody>
      </p:sp>
      <p:sp>
        <p:nvSpPr>
          <p:cNvPr id="12" name="TextBox 12"/>
          <p:cNvSpPr txBox="1"/>
          <p:nvPr/>
        </p:nvSpPr>
        <p:spPr>
          <a:xfrm>
            <a:off x="5461954" y="7148871"/>
            <a:ext cx="3193937" cy="1170432"/>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I used Canva for preparing and structuring this presentation. Presented on Microsoft Powerpoint</a:t>
            </a:r>
          </a:p>
        </p:txBody>
      </p:sp>
      <p:sp>
        <p:nvSpPr>
          <p:cNvPr id="13" name="TextBox 13"/>
          <p:cNvSpPr txBox="1"/>
          <p:nvPr/>
        </p:nvSpPr>
        <p:spPr>
          <a:xfrm>
            <a:off x="9546362" y="7148871"/>
            <a:ext cx="3193937" cy="579882"/>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Used to record my screen for the video presentation</a:t>
            </a:r>
          </a:p>
        </p:txBody>
      </p:sp>
      <p:sp>
        <p:nvSpPr>
          <p:cNvPr id="14" name="TextBox 14"/>
          <p:cNvSpPr txBox="1"/>
          <p:nvPr/>
        </p:nvSpPr>
        <p:spPr>
          <a:xfrm>
            <a:off x="13548555" y="7148871"/>
            <a:ext cx="3193937" cy="1170432"/>
          </a:xfrm>
          <a:prstGeom prst="rect">
            <a:avLst/>
          </a:prstGeom>
        </p:spPr>
        <p:txBody>
          <a:bodyPr lIns="0" tIns="0" rIns="0" bIns="0" rtlCol="0" anchor="t">
            <a:spAutoFit/>
          </a:bodyPr>
          <a:lstStyle/>
          <a:p>
            <a:pPr algn="ctr">
              <a:lnSpc>
                <a:spcPts val="2393"/>
              </a:lnSpc>
            </a:pPr>
            <a:r>
              <a:rPr lang="en-US" sz="1799" spc="23">
                <a:solidFill>
                  <a:srgbClr val="9FA0A4"/>
                </a:solidFill>
                <a:latin typeface="Inter"/>
                <a:ea typeface="Inter"/>
                <a:cs typeface="Inter"/>
                <a:sym typeface="Inter"/>
              </a:rPr>
              <a:t>Microsoft Word Used for preparing and structuring the report and converting to PDF</a:t>
            </a:r>
          </a:p>
        </p:txBody>
      </p:sp>
      <p:sp>
        <p:nvSpPr>
          <p:cNvPr id="15" name="TextBox 15"/>
          <p:cNvSpPr txBox="1"/>
          <p:nvPr/>
        </p:nvSpPr>
        <p:spPr>
          <a:xfrm>
            <a:off x="1289475" y="6625977"/>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MICROSOFT EXCEL</a:t>
            </a:r>
          </a:p>
        </p:txBody>
      </p:sp>
      <p:sp>
        <p:nvSpPr>
          <p:cNvPr id="16" name="TextBox 16"/>
          <p:cNvSpPr txBox="1"/>
          <p:nvPr/>
        </p:nvSpPr>
        <p:spPr>
          <a:xfrm>
            <a:off x="5221253" y="6625977"/>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CANVA / POWERPOINT</a:t>
            </a:r>
          </a:p>
        </p:txBody>
      </p:sp>
      <p:sp>
        <p:nvSpPr>
          <p:cNvPr id="17" name="TextBox 17"/>
          <p:cNvSpPr txBox="1"/>
          <p:nvPr/>
        </p:nvSpPr>
        <p:spPr>
          <a:xfrm>
            <a:off x="9305661" y="6625977"/>
            <a:ext cx="3675341"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LOOM</a:t>
            </a:r>
          </a:p>
        </p:txBody>
      </p:sp>
      <p:sp>
        <p:nvSpPr>
          <p:cNvPr id="18" name="TextBox 18"/>
          <p:cNvSpPr txBox="1"/>
          <p:nvPr/>
        </p:nvSpPr>
        <p:spPr>
          <a:xfrm>
            <a:off x="12981001" y="6625977"/>
            <a:ext cx="4457538" cy="424815"/>
          </a:xfrm>
          <a:prstGeom prst="rect">
            <a:avLst/>
          </a:prstGeom>
        </p:spPr>
        <p:txBody>
          <a:bodyPr lIns="0" tIns="0" rIns="0" bIns="0" rtlCol="0" anchor="t">
            <a:spAutoFit/>
          </a:bodyPr>
          <a:lstStyle/>
          <a:p>
            <a:pPr algn="ctr">
              <a:lnSpc>
                <a:spcPts val="3359"/>
              </a:lnSpc>
            </a:pPr>
            <a:r>
              <a:rPr lang="en-US" sz="2399" spc="578">
                <a:solidFill>
                  <a:srgbClr val="FFFFFF"/>
                </a:solidFill>
                <a:latin typeface="Bebas Neue"/>
                <a:ea typeface="Bebas Neue"/>
                <a:cs typeface="Bebas Neue"/>
                <a:sym typeface="Bebas Neue"/>
              </a:rPr>
              <a:t>MICROSOFT WORD / ACROBAT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 b="-185"/>
            </a:stretch>
          </a:blipFill>
        </p:spPr>
        <p:txBody>
          <a:bodyPr/>
          <a:lstStyle/>
          <a:p>
            <a:endParaRPr lang="en-IN"/>
          </a:p>
        </p:txBody>
      </p:sp>
      <p:grpSp>
        <p:nvGrpSpPr>
          <p:cNvPr id="3" name="Group 3"/>
          <p:cNvGrpSpPr/>
          <p:nvPr/>
        </p:nvGrpSpPr>
        <p:grpSpPr>
          <a:xfrm>
            <a:off x="4804002" y="8286480"/>
            <a:ext cx="740300" cy="70556"/>
            <a:chOff x="0" y="0"/>
            <a:chExt cx="987066" cy="94074"/>
          </a:xfrm>
        </p:grpSpPr>
        <p:grpSp>
          <p:nvGrpSpPr>
            <p:cNvPr id="4" name="Group 4"/>
            <p:cNvGrpSpPr/>
            <p:nvPr/>
          </p:nvGrpSpPr>
          <p:grpSpPr>
            <a:xfrm>
              <a:off x="0" y="0"/>
              <a:ext cx="94074" cy="9407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6" name="Group 6"/>
            <p:cNvGrpSpPr/>
            <p:nvPr/>
          </p:nvGrpSpPr>
          <p:grpSpPr>
            <a:xfrm>
              <a:off x="225778" y="0"/>
              <a:ext cx="94074" cy="940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8" name="Group 8"/>
            <p:cNvGrpSpPr/>
            <p:nvPr/>
          </p:nvGrpSpPr>
          <p:grpSpPr>
            <a:xfrm>
              <a:off x="447638" y="0"/>
              <a:ext cx="94074" cy="9407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0" name="Group 10"/>
            <p:cNvGrpSpPr/>
            <p:nvPr/>
          </p:nvGrpSpPr>
          <p:grpSpPr>
            <a:xfrm>
              <a:off x="670311" y="0"/>
              <a:ext cx="94074" cy="9407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2" name="Group 12"/>
            <p:cNvGrpSpPr/>
            <p:nvPr/>
          </p:nvGrpSpPr>
          <p:grpSpPr>
            <a:xfrm>
              <a:off x="892992" y="0"/>
              <a:ext cx="94074" cy="9407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sp>
        <p:nvSpPr>
          <p:cNvPr id="14" name="Freeform 14"/>
          <p:cNvSpPr/>
          <p:nvPr/>
        </p:nvSpPr>
        <p:spPr>
          <a:xfrm>
            <a:off x="0" y="0"/>
            <a:ext cx="8428911" cy="10287000"/>
          </a:xfrm>
          <a:custGeom>
            <a:avLst/>
            <a:gdLst/>
            <a:ahLst/>
            <a:cxnLst/>
            <a:rect l="l" t="t" r="r" b="b"/>
            <a:pathLst>
              <a:path w="8428911" h="10287000">
                <a:moveTo>
                  <a:pt x="0" y="0"/>
                </a:moveTo>
                <a:lnTo>
                  <a:pt x="8428911" y="0"/>
                </a:lnTo>
                <a:lnTo>
                  <a:pt x="8428911" y="10287000"/>
                </a:lnTo>
                <a:lnTo>
                  <a:pt x="0" y="10287000"/>
                </a:lnTo>
                <a:lnTo>
                  <a:pt x="0" y="0"/>
                </a:lnTo>
                <a:close/>
              </a:path>
            </a:pathLst>
          </a:custGeom>
          <a:blipFill>
            <a:blip r:embed="rId3"/>
            <a:stretch>
              <a:fillRect/>
            </a:stretch>
          </a:blipFill>
        </p:spPr>
        <p:txBody>
          <a:bodyPr/>
          <a:lstStyle/>
          <a:p>
            <a:endParaRPr lang="en-IN"/>
          </a:p>
        </p:txBody>
      </p:sp>
      <p:sp>
        <p:nvSpPr>
          <p:cNvPr id="15" name="Freeform 15"/>
          <p:cNvSpPr/>
          <p:nvPr/>
        </p:nvSpPr>
        <p:spPr>
          <a:xfrm>
            <a:off x="678035" y="716193"/>
            <a:ext cx="7072841" cy="4261387"/>
          </a:xfrm>
          <a:custGeom>
            <a:avLst/>
            <a:gdLst/>
            <a:ahLst/>
            <a:cxnLst/>
            <a:rect l="l" t="t" r="r" b="b"/>
            <a:pathLst>
              <a:path w="7072841" h="4261387">
                <a:moveTo>
                  <a:pt x="0" y="0"/>
                </a:moveTo>
                <a:lnTo>
                  <a:pt x="7072841" y="0"/>
                </a:lnTo>
                <a:lnTo>
                  <a:pt x="7072841" y="4261386"/>
                </a:lnTo>
                <a:lnTo>
                  <a:pt x="0" y="4261386"/>
                </a:lnTo>
                <a:lnTo>
                  <a:pt x="0" y="0"/>
                </a:lnTo>
                <a:close/>
              </a:path>
            </a:pathLst>
          </a:custGeom>
          <a:blipFill>
            <a:blip r:embed="rId4"/>
            <a:stretch>
              <a:fillRect/>
            </a:stretch>
          </a:blipFill>
        </p:spPr>
        <p:txBody>
          <a:bodyPr/>
          <a:lstStyle/>
          <a:p>
            <a:endParaRPr lang="en-IN"/>
          </a:p>
        </p:txBody>
      </p:sp>
      <p:sp>
        <p:nvSpPr>
          <p:cNvPr id="16" name="Freeform 16"/>
          <p:cNvSpPr/>
          <p:nvPr/>
        </p:nvSpPr>
        <p:spPr>
          <a:xfrm>
            <a:off x="678035" y="5404232"/>
            <a:ext cx="7072841" cy="4270228"/>
          </a:xfrm>
          <a:custGeom>
            <a:avLst/>
            <a:gdLst/>
            <a:ahLst/>
            <a:cxnLst/>
            <a:rect l="l" t="t" r="r" b="b"/>
            <a:pathLst>
              <a:path w="7072841" h="4270228">
                <a:moveTo>
                  <a:pt x="0" y="0"/>
                </a:moveTo>
                <a:lnTo>
                  <a:pt x="7072841" y="0"/>
                </a:lnTo>
                <a:lnTo>
                  <a:pt x="7072841" y="4270228"/>
                </a:lnTo>
                <a:lnTo>
                  <a:pt x="0" y="4270228"/>
                </a:lnTo>
                <a:lnTo>
                  <a:pt x="0" y="0"/>
                </a:lnTo>
                <a:close/>
              </a:path>
            </a:pathLst>
          </a:custGeom>
          <a:blipFill>
            <a:blip r:embed="rId5"/>
            <a:stretch>
              <a:fillRect/>
            </a:stretch>
          </a:blipFill>
        </p:spPr>
        <p:txBody>
          <a:bodyPr/>
          <a:lstStyle/>
          <a:p>
            <a:endParaRPr lang="en-IN"/>
          </a:p>
        </p:txBody>
      </p:sp>
      <p:sp>
        <p:nvSpPr>
          <p:cNvPr id="17" name="TextBox 17"/>
          <p:cNvSpPr txBox="1"/>
          <p:nvPr/>
        </p:nvSpPr>
        <p:spPr>
          <a:xfrm>
            <a:off x="10144422" y="3272028"/>
            <a:ext cx="6927761" cy="5986272"/>
          </a:xfrm>
          <a:prstGeom prst="rect">
            <a:avLst/>
          </a:prstGeom>
        </p:spPr>
        <p:txBody>
          <a:bodyPr lIns="0" tIns="0" rIns="0" bIns="0" rtlCol="0" anchor="t">
            <a:spAutoFit/>
          </a:bodyPr>
          <a:lstStyle/>
          <a:p>
            <a:pPr marL="496571" lvl="1" indent="-248285" algn="l">
              <a:lnSpc>
                <a:spcPts val="3174"/>
              </a:lnSpc>
              <a:buFont typeface="Arial"/>
              <a:buChar char="•"/>
            </a:pPr>
            <a:r>
              <a:rPr lang="en-US" sz="2300" spc="349">
                <a:solidFill>
                  <a:srgbClr val="FFFFFF"/>
                </a:solidFill>
                <a:latin typeface="Inter"/>
                <a:ea typeface="Inter"/>
                <a:cs typeface="Inter"/>
                <a:sym typeface="Inter"/>
              </a:rPr>
              <a:t>Checked for blanks using the formula COUNTBLANK()</a:t>
            </a:r>
          </a:p>
          <a:p>
            <a:pPr marL="496571" lvl="1" indent="-248285" algn="l">
              <a:lnSpc>
                <a:spcPts val="3174"/>
              </a:lnSpc>
              <a:buFont typeface="Arial"/>
              <a:buChar char="•"/>
            </a:pPr>
            <a:r>
              <a:rPr lang="en-US" sz="2300" spc="349">
                <a:solidFill>
                  <a:srgbClr val="FFFFFF"/>
                </a:solidFill>
                <a:latin typeface="Inter"/>
                <a:ea typeface="Inter"/>
                <a:cs typeface="Inter"/>
                <a:sym typeface="Inter"/>
              </a:rPr>
              <a:t>For numerical columns with &lt;40% blanks, used MEDIAN() or AVERAGEIFS()</a:t>
            </a:r>
          </a:p>
          <a:p>
            <a:pPr marL="496571" lvl="1" indent="-248285" algn="l">
              <a:lnSpc>
                <a:spcPts val="3174"/>
              </a:lnSpc>
              <a:buFont typeface="Arial"/>
              <a:buChar char="•"/>
            </a:pPr>
            <a:r>
              <a:rPr lang="en-US" sz="2300" spc="349">
                <a:solidFill>
                  <a:srgbClr val="FFFFFF"/>
                </a:solidFill>
                <a:latin typeface="Inter"/>
                <a:ea typeface="Inter"/>
                <a:cs typeface="Inter"/>
                <a:sym typeface="Inter"/>
              </a:rPr>
              <a:t>For categorical columns, used the most common value or filled with “Unknown”</a:t>
            </a:r>
          </a:p>
          <a:p>
            <a:pPr marL="496571" lvl="1" indent="-248285" algn="l">
              <a:lnSpc>
                <a:spcPts val="3174"/>
              </a:lnSpc>
              <a:buFont typeface="Arial"/>
              <a:buChar char="•"/>
            </a:pPr>
            <a:r>
              <a:rPr lang="en-US" sz="2300" spc="349">
                <a:solidFill>
                  <a:srgbClr val="FFFFFF"/>
                </a:solidFill>
                <a:latin typeface="Inter"/>
                <a:ea typeface="Inter"/>
                <a:cs typeface="Inter"/>
                <a:sym typeface="Inter"/>
              </a:rPr>
              <a:t>Removed columns with &gt;40% missing values</a:t>
            </a:r>
          </a:p>
          <a:p>
            <a:pPr marL="496571" lvl="1" indent="-248285" algn="l">
              <a:lnSpc>
                <a:spcPts val="3174"/>
              </a:lnSpc>
              <a:buFont typeface="Arial"/>
              <a:buChar char="•"/>
            </a:pPr>
            <a:r>
              <a:rPr lang="en-US" sz="2300" spc="349">
                <a:solidFill>
                  <a:srgbClr val="FFFFFF"/>
                </a:solidFill>
                <a:latin typeface="Inter"/>
                <a:ea typeface="Inter"/>
                <a:cs typeface="Inter"/>
                <a:sym typeface="Inter"/>
              </a:rPr>
              <a:t>Highlighted changes using color codes:</a:t>
            </a:r>
          </a:p>
          <a:p>
            <a:pPr algn="just">
              <a:lnSpc>
                <a:spcPts val="3174"/>
              </a:lnSpc>
            </a:pPr>
            <a:r>
              <a:rPr lang="en-US" sz="2300" spc="349">
                <a:solidFill>
                  <a:srgbClr val="FFFFFF"/>
                </a:solidFill>
                <a:latin typeface="Inter"/>
                <a:ea typeface="Inter"/>
                <a:cs typeface="Inter"/>
                <a:sym typeface="Inter"/>
              </a:rPr>
              <a:t>      Orange: Filled</a:t>
            </a:r>
          </a:p>
          <a:p>
            <a:pPr algn="just">
              <a:lnSpc>
                <a:spcPts val="3174"/>
              </a:lnSpc>
            </a:pPr>
            <a:r>
              <a:rPr lang="en-US" sz="2300" spc="349">
                <a:solidFill>
                  <a:srgbClr val="FFFFFF"/>
                </a:solidFill>
                <a:latin typeface="Inter"/>
                <a:ea typeface="Inter"/>
                <a:cs typeface="Inter"/>
                <a:sym typeface="Inter"/>
              </a:rPr>
              <a:t>      Red: Dropped</a:t>
            </a:r>
          </a:p>
          <a:p>
            <a:pPr algn="just">
              <a:lnSpc>
                <a:spcPts val="3174"/>
              </a:lnSpc>
            </a:pPr>
            <a:r>
              <a:rPr lang="en-US" sz="2300" spc="349">
                <a:solidFill>
                  <a:srgbClr val="FFFFFF"/>
                </a:solidFill>
                <a:latin typeface="Inter"/>
                <a:ea typeface="Inter"/>
                <a:cs typeface="Inter"/>
                <a:sym typeface="Inter"/>
              </a:rPr>
              <a:t>      Blue: Transformed</a:t>
            </a:r>
          </a:p>
        </p:txBody>
      </p:sp>
      <p:sp>
        <p:nvSpPr>
          <p:cNvPr id="18" name="TextBox 18"/>
          <p:cNvSpPr txBox="1"/>
          <p:nvPr/>
        </p:nvSpPr>
        <p:spPr>
          <a:xfrm>
            <a:off x="10144422" y="1472051"/>
            <a:ext cx="7114878" cy="1745361"/>
          </a:xfrm>
          <a:prstGeom prst="rect">
            <a:avLst/>
          </a:prstGeom>
        </p:spPr>
        <p:txBody>
          <a:bodyPr lIns="0" tIns="0" rIns="0" bIns="0" rtlCol="0" anchor="t">
            <a:spAutoFit/>
          </a:bodyPr>
          <a:lstStyle/>
          <a:p>
            <a:pPr algn="l">
              <a:lnSpc>
                <a:spcPts val="6912"/>
              </a:lnSpc>
            </a:pPr>
            <a:r>
              <a:rPr lang="en-US" sz="5400" spc="577">
                <a:solidFill>
                  <a:srgbClr val="FFFFFF"/>
                </a:solidFill>
                <a:latin typeface="Archivo Black"/>
                <a:ea typeface="Archivo Black"/>
                <a:cs typeface="Archivo Black"/>
                <a:sym typeface="Archivo Black"/>
              </a:rPr>
              <a:t>Missing Data Handling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 b="-185"/>
            </a:stretch>
          </a:blipFill>
        </p:spPr>
        <p:txBody>
          <a:bodyPr/>
          <a:lstStyle/>
          <a:p>
            <a:endParaRPr lang="en-IN"/>
          </a:p>
        </p:txBody>
      </p:sp>
      <p:grpSp>
        <p:nvGrpSpPr>
          <p:cNvPr id="3" name="Group 3"/>
          <p:cNvGrpSpPr/>
          <p:nvPr/>
        </p:nvGrpSpPr>
        <p:grpSpPr>
          <a:xfrm>
            <a:off x="4804002" y="8286480"/>
            <a:ext cx="740300" cy="70556"/>
            <a:chOff x="0" y="0"/>
            <a:chExt cx="987066" cy="94074"/>
          </a:xfrm>
        </p:grpSpPr>
        <p:grpSp>
          <p:nvGrpSpPr>
            <p:cNvPr id="4" name="Group 4"/>
            <p:cNvGrpSpPr/>
            <p:nvPr/>
          </p:nvGrpSpPr>
          <p:grpSpPr>
            <a:xfrm>
              <a:off x="0" y="0"/>
              <a:ext cx="94074" cy="9407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6" name="Group 6"/>
            <p:cNvGrpSpPr/>
            <p:nvPr/>
          </p:nvGrpSpPr>
          <p:grpSpPr>
            <a:xfrm>
              <a:off x="225778" y="0"/>
              <a:ext cx="94074" cy="940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8" name="Group 8"/>
            <p:cNvGrpSpPr/>
            <p:nvPr/>
          </p:nvGrpSpPr>
          <p:grpSpPr>
            <a:xfrm>
              <a:off x="447638" y="0"/>
              <a:ext cx="94074" cy="9407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0" name="Group 10"/>
            <p:cNvGrpSpPr/>
            <p:nvPr/>
          </p:nvGrpSpPr>
          <p:grpSpPr>
            <a:xfrm>
              <a:off x="670311" y="0"/>
              <a:ext cx="94074" cy="9407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2" name="Group 12"/>
            <p:cNvGrpSpPr/>
            <p:nvPr/>
          </p:nvGrpSpPr>
          <p:grpSpPr>
            <a:xfrm>
              <a:off x="892992" y="0"/>
              <a:ext cx="94074" cy="9407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sp>
        <p:nvSpPr>
          <p:cNvPr id="14" name="Freeform 14"/>
          <p:cNvSpPr/>
          <p:nvPr/>
        </p:nvSpPr>
        <p:spPr>
          <a:xfrm>
            <a:off x="0" y="0"/>
            <a:ext cx="8428911" cy="10287000"/>
          </a:xfrm>
          <a:custGeom>
            <a:avLst/>
            <a:gdLst/>
            <a:ahLst/>
            <a:cxnLst/>
            <a:rect l="l" t="t" r="r" b="b"/>
            <a:pathLst>
              <a:path w="8428911" h="10287000">
                <a:moveTo>
                  <a:pt x="0" y="0"/>
                </a:moveTo>
                <a:lnTo>
                  <a:pt x="8428911" y="0"/>
                </a:lnTo>
                <a:lnTo>
                  <a:pt x="8428911" y="10287000"/>
                </a:lnTo>
                <a:lnTo>
                  <a:pt x="0" y="10287000"/>
                </a:lnTo>
                <a:lnTo>
                  <a:pt x="0" y="0"/>
                </a:lnTo>
                <a:close/>
              </a:path>
            </a:pathLst>
          </a:custGeom>
          <a:blipFill>
            <a:blip r:embed="rId3"/>
            <a:stretch>
              <a:fillRect/>
            </a:stretch>
          </a:blipFill>
        </p:spPr>
        <p:txBody>
          <a:bodyPr/>
          <a:lstStyle/>
          <a:p>
            <a:endParaRPr lang="en-IN"/>
          </a:p>
        </p:txBody>
      </p:sp>
      <p:sp>
        <p:nvSpPr>
          <p:cNvPr id="15" name="Freeform 15"/>
          <p:cNvSpPr/>
          <p:nvPr/>
        </p:nvSpPr>
        <p:spPr>
          <a:xfrm>
            <a:off x="1478676" y="514350"/>
            <a:ext cx="4891601" cy="2925818"/>
          </a:xfrm>
          <a:custGeom>
            <a:avLst/>
            <a:gdLst/>
            <a:ahLst/>
            <a:cxnLst/>
            <a:rect l="l" t="t" r="r" b="b"/>
            <a:pathLst>
              <a:path w="4891601" h="2925818">
                <a:moveTo>
                  <a:pt x="0" y="0"/>
                </a:moveTo>
                <a:lnTo>
                  <a:pt x="4891601" y="0"/>
                </a:lnTo>
                <a:lnTo>
                  <a:pt x="4891601" y="2925818"/>
                </a:lnTo>
                <a:lnTo>
                  <a:pt x="0" y="2925818"/>
                </a:lnTo>
                <a:lnTo>
                  <a:pt x="0" y="0"/>
                </a:lnTo>
                <a:close/>
              </a:path>
            </a:pathLst>
          </a:custGeom>
          <a:blipFill>
            <a:blip r:embed="rId4"/>
            <a:stretch>
              <a:fillRect/>
            </a:stretch>
          </a:blipFill>
        </p:spPr>
        <p:txBody>
          <a:bodyPr/>
          <a:lstStyle/>
          <a:p>
            <a:endParaRPr lang="en-IN"/>
          </a:p>
        </p:txBody>
      </p:sp>
      <p:sp>
        <p:nvSpPr>
          <p:cNvPr id="16" name="Freeform 16"/>
          <p:cNvSpPr/>
          <p:nvPr/>
        </p:nvSpPr>
        <p:spPr>
          <a:xfrm>
            <a:off x="1478676" y="3636338"/>
            <a:ext cx="4891601" cy="2963181"/>
          </a:xfrm>
          <a:custGeom>
            <a:avLst/>
            <a:gdLst/>
            <a:ahLst/>
            <a:cxnLst/>
            <a:rect l="l" t="t" r="r" b="b"/>
            <a:pathLst>
              <a:path w="4891601" h="2963181">
                <a:moveTo>
                  <a:pt x="0" y="0"/>
                </a:moveTo>
                <a:lnTo>
                  <a:pt x="4891601" y="0"/>
                </a:lnTo>
                <a:lnTo>
                  <a:pt x="4891601" y="2963182"/>
                </a:lnTo>
                <a:lnTo>
                  <a:pt x="0" y="2963182"/>
                </a:lnTo>
                <a:lnTo>
                  <a:pt x="0" y="0"/>
                </a:lnTo>
                <a:close/>
              </a:path>
            </a:pathLst>
          </a:custGeom>
          <a:blipFill>
            <a:blip r:embed="rId5"/>
            <a:stretch>
              <a:fillRect/>
            </a:stretch>
          </a:blipFill>
        </p:spPr>
        <p:txBody>
          <a:bodyPr/>
          <a:lstStyle/>
          <a:p>
            <a:endParaRPr lang="en-IN"/>
          </a:p>
        </p:txBody>
      </p:sp>
      <p:sp>
        <p:nvSpPr>
          <p:cNvPr id="17" name="Freeform 17"/>
          <p:cNvSpPr/>
          <p:nvPr/>
        </p:nvSpPr>
        <p:spPr>
          <a:xfrm>
            <a:off x="1478676" y="6817308"/>
            <a:ext cx="4891601" cy="2955342"/>
          </a:xfrm>
          <a:custGeom>
            <a:avLst/>
            <a:gdLst/>
            <a:ahLst/>
            <a:cxnLst/>
            <a:rect l="l" t="t" r="r" b="b"/>
            <a:pathLst>
              <a:path w="4891601" h="2955342">
                <a:moveTo>
                  <a:pt x="0" y="0"/>
                </a:moveTo>
                <a:lnTo>
                  <a:pt x="4891601" y="0"/>
                </a:lnTo>
                <a:lnTo>
                  <a:pt x="4891601" y="2955342"/>
                </a:lnTo>
                <a:lnTo>
                  <a:pt x="0" y="2955342"/>
                </a:lnTo>
                <a:lnTo>
                  <a:pt x="0" y="0"/>
                </a:lnTo>
                <a:close/>
              </a:path>
            </a:pathLst>
          </a:custGeom>
          <a:blipFill>
            <a:blip r:embed="rId6"/>
            <a:stretch>
              <a:fillRect/>
            </a:stretch>
          </a:blipFill>
        </p:spPr>
        <p:txBody>
          <a:bodyPr/>
          <a:lstStyle/>
          <a:p>
            <a:endParaRPr lang="en-IN"/>
          </a:p>
        </p:txBody>
      </p:sp>
      <p:sp>
        <p:nvSpPr>
          <p:cNvPr id="18" name="TextBox 18"/>
          <p:cNvSpPr txBox="1"/>
          <p:nvPr/>
        </p:nvSpPr>
        <p:spPr>
          <a:xfrm>
            <a:off x="10144422" y="2392046"/>
            <a:ext cx="6927761" cy="4386072"/>
          </a:xfrm>
          <a:prstGeom prst="rect">
            <a:avLst/>
          </a:prstGeom>
        </p:spPr>
        <p:txBody>
          <a:bodyPr lIns="0" tIns="0" rIns="0" bIns="0" rtlCol="0" anchor="t">
            <a:spAutoFit/>
          </a:bodyPr>
          <a:lstStyle/>
          <a:p>
            <a:pPr marL="496571" lvl="1" indent="-248285" algn="l">
              <a:lnSpc>
                <a:spcPts val="3174"/>
              </a:lnSpc>
              <a:buFont typeface="Arial"/>
              <a:buChar char="•"/>
            </a:pPr>
            <a:r>
              <a:rPr lang="en-US" sz="2300" spc="349">
                <a:solidFill>
                  <a:srgbClr val="FFFFFF"/>
                </a:solidFill>
                <a:latin typeface="Inter"/>
                <a:ea typeface="Inter"/>
                <a:cs typeface="Inter"/>
                <a:sym typeface="Inter"/>
              </a:rPr>
              <a:t>Used QUARTILE.EXC() to find Q1 and Q3, then calculated IQR</a:t>
            </a:r>
          </a:p>
          <a:p>
            <a:pPr marL="496571" lvl="1" indent="-248285" algn="l">
              <a:lnSpc>
                <a:spcPts val="3174"/>
              </a:lnSpc>
              <a:buFont typeface="Arial"/>
              <a:buChar char="•"/>
            </a:pPr>
            <a:r>
              <a:rPr lang="en-US" sz="2300" spc="349">
                <a:solidFill>
                  <a:srgbClr val="FFFFFF"/>
                </a:solidFill>
                <a:latin typeface="Inter"/>
                <a:ea typeface="Inter"/>
                <a:cs typeface="Inter"/>
                <a:sym typeface="Inter"/>
              </a:rPr>
              <a:t>Flagged outliers that exceeded upper/lower limits</a:t>
            </a:r>
          </a:p>
          <a:p>
            <a:pPr marL="496571" lvl="1" indent="-248285" algn="l">
              <a:lnSpc>
                <a:spcPts val="3174"/>
              </a:lnSpc>
              <a:buFont typeface="Arial"/>
              <a:buChar char="•"/>
            </a:pPr>
            <a:r>
              <a:rPr lang="en-US" sz="2300" spc="349">
                <a:solidFill>
                  <a:srgbClr val="FFFFFF"/>
                </a:solidFill>
                <a:latin typeface="Inter"/>
                <a:ea typeface="Inter"/>
                <a:cs typeface="Inter"/>
                <a:sym typeface="Inter"/>
              </a:rPr>
              <a:t>Examples:</a:t>
            </a:r>
          </a:p>
          <a:p>
            <a:pPr algn="l">
              <a:lnSpc>
                <a:spcPts val="3174"/>
              </a:lnSpc>
            </a:pPr>
            <a:r>
              <a:rPr lang="en-US" sz="2300" spc="349">
                <a:solidFill>
                  <a:srgbClr val="FFFFFF"/>
                </a:solidFill>
                <a:latin typeface="Inter"/>
                <a:ea typeface="Inter"/>
                <a:cs typeface="Inter"/>
                <a:sym typeface="Inter"/>
              </a:rPr>
              <a:t>     1,000+ years of employment</a:t>
            </a:r>
          </a:p>
          <a:p>
            <a:pPr algn="l">
              <a:lnSpc>
                <a:spcPts val="3174"/>
              </a:lnSpc>
            </a:pPr>
            <a:r>
              <a:rPr lang="en-US" sz="2300" spc="349">
                <a:solidFill>
                  <a:srgbClr val="FFFFFF"/>
                </a:solidFill>
                <a:latin typeface="Inter"/>
                <a:ea typeface="Inter"/>
                <a:cs typeface="Inter"/>
                <a:sym typeface="Inter"/>
              </a:rPr>
              <a:t>     117 million income</a:t>
            </a:r>
          </a:p>
          <a:p>
            <a:pPr algn="l">
              <a:lnSpc>
                <a:spcPts val="3174"/>
              </a:lnSpc>
            </a:pPr>
            <a:r>
              <a:rPr lang="en-US" sz="2300" spc="349">
                <a:solidFill>
                  <a:srgbClr val="FFFFFF"/>
                </a:solidFill>
                <a:latin typeface="Inter"/>
                <a:ea typeface="Inter"/>
                <a:cs typeface="Inter"/>
                <a:sym typeface="Inter"/>
              </a:rPr>
              <a:t>     8+ children</a:t>
            </a:r>
          </a:p>
          <a:p>
            <a:pPr marL="496571" lvl="1" indent="-248285" algn="l">
              <a:lnSpc>
                <a:spcPts val="3174"/>
              </a:lnSpc>
              <a:buFont typeface="Arial"/>
              <a:buChar char="•"/>
            </a:pPr>
            <a:r>
              <a:rPr lang="en-US" sz="2300" spc="349">
                <a:solidFill>
                  <a:srgbClr val="FFFFFF"/>
                </a:solidFill>
                <a:latin typeface="Inter"/>
                <a:ea typeface="Inter"/>
                <a:cs typeface="Inter"/>
                <a:sym typeface="Inter"/>
              </a:rPr>
              <a:t>These were either removed or noted as unrealistic</a:t>
            </a:r>
          </a:p>
          <a:p>
            <a:pPr algn="just">
              <a:lnSpc>
                <a:spcPts val="3174"/>
              </a:lnSpc>
            </a:pPr>
            <a:endParaRPr lang="en-US" sz="2300" spc="349">
              <a:solidFill>
                <a:srgbClr val="FFFFFF"/>
              </a:solidFill>
              <a:latin typeface="Inter"/>
              <a:ea typeface="Inter"/>
              <a:cs typeface="Inter"/>
              <a:sym typeface="Inter"/>
            </a:endParaRPr>
          </a:p>
        </p:txBody>
      </p:sp>
      <p:sp>
        <p:nvSpPr>
          <p:cNvPr id="19" name="TextBox 19"/>
          <p:cNvSpPr txBox="1"/>
          <p:nvPr/>
        </p:nvSpPr>
        <p:spPr>
          <a:xfrm>
            <a:off x="10144422" y="1472051"/>
            <a:ext cx="7778560" cy="869061"/>
          </a:xfrm>
          <a:prstGeom prst="rect">
            <a:avLst/>
          </a:prstGeom>
        </p:spPr>
        <p:txBody>
          <a:bodyPr lIns="0" tIns="0" rIns="0" bIns="0" rtlCol="0" anchor="t">
            <a:spAutoFit/>
          </a:bodyPr>
          <a:lstStyle/>
          <a:p>
            <a:pPr algn="l">
              <a:lnSpc>
                <a:spcPts val="6912"/>
              </a:lnSpc>
            </a:pPr>
            <a:r>
              <a:rPr lang="en-US" sz="5400" spc="577">
                <a:solidFill>
                  <a:srgbClr val="FFFFFF"/>
                </a:solidFill>
                <a:latin typeface="Archivo Black"/>
                <a:ea typeface="Archivo Black"/>
                <a:cs typeface="Archivo Black"/>
                <a:sym typeface="Archivo Black"/>
              </a:rPr>
              <a:t>Outlier Detection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 b="-185"/>
            </a:stretch>
          </a:blipFill>
        </p:spPr>
        <p:txBody>
          <a:bodyPr/>
          <a:lstStyle/>
          <a:p>
            <a:endParaRPr lang="en-IN"/>
          </a:p>
        </p:txBody>
      </p:sp>
      <p:grpSp>
        <p:nvGrpSpPr>
          <p:cNvPr id="3" name="Group 3"/>
          <p:cNvGrpSpPr/>
          <p:nvPr/>
        </p:nvGrpSpPr>
        <p:grpSpPr>
          <a:xfrm>
            <a:off x="4804002" y="8286480"/>
            <a:ext cx="740300" cy="70556"/>
            <a:chOff x="0" y="0"/>
            <a:chExt cx="987066" cy="94074"/>
          </a:xfrm>
        </p:grpSpPr>
        <p:grpSp>
          <p:nvGrpSpPr>
            <p:cNvPr id="4" name="Group 4"/>
            <p:cNvGrpSpPr/>
            <p:nvPr/>
          </p:nvGrpSpPr>
          <p:grpSpPr>
            <a:xfrm>
              <a:off x="0" y="0"/>
              <a:ext cx="94074" cy="9407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6" name="Group 6"/>
            <p:cNvGrpSpPr/>
            <p:nvPr/>
          </p:nvGrpSpPr>
          <p:grpSpPr>
            <a:xfrm>
              <a:off x="225778" y="0"/>
              <a:ext cx="94074" cy="940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8" name="Group 8"/>
            <p:cNvGrpSpPr/>
            <p:nvPr/>
          </p:nvGrpSpPr>
          <p:grpSpPr>
            <a:xfrm>
              <a:off x="447638" y="0"/>
              <a:ext cx="94074" cy="9407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0" name="Group 10"/>
            <p:cNvGrpSpPr/>
            <p:nvPr/>
          </p:nvGrpSpPr>
          <p:grpSpPr>
            <a:xfrm>
              <a:off x="670311" y="0"/>
              <a:ext cx="94074" cy="9407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2" name="Group 12"/>
            <p:cNvGrpSpPr/>
            <p:nvPr/>
          </p:nvGrpSpPr>
          <p:grpSpPr>
            <a:xfrm>
              <a:off x="892992" y="0"/>
              <a:ext cx="94074" cy="9407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sp>
        <p:nvSpPr>
          <p:cNvPr id="14" name="Freeform 14"/>
          <p:cNvSpPr/>
          <p:nvPr/>
        </p:nvSpPr>
        <p:spPr>
          <a:xfrm>
            <a:off x="0" y="0"/>
            <a:ext cx="8428911" cy="10287000"/>
          </a:xfrm>
          <a:custGeom>
            <a:avLst/>
            <a:gdLst/>
            <a:ahLst/>
            <a:cxnLst/>
            <a:rect l="l" t="t" r="r" b="b"/>
            <a:pathLst>
              <a:path w="8428911" h="10287000">
                <a:moveTo>
                  <a:pt x="0" y="0"/>
                </a:moveTo>
                <a:lnTo>
                  <a:pt x="8428911" y="0"/>
                </a:lnTo>
                <a:lnTo>
                  <a:pt x="8428911" y="10287000"/>
                </a:lnTo>
                <a:lnTo>
                  <a:pt x="0" y="10287000"/>
                </a:lnTo>
                <a:lnTo>
                  <a:pt x="0" y="0"/>
                </a:lnTo>
                <a:close/>
              </a:path>
            </a:pathLst>
          </a:custGeom>
          <a:blipFill>
            <a:blip r:embed="rId3"/>
            <a:stretch>
              <a:fillRect/>
            </a:stretch>
          </a:blipFill>
        </p:spPr>
        <p:txBody>
          <a:bodyPr/>
          <a:lstStyle/>
          <a:p>
            <a:endParaRPr lang="en-IN"/>
          </a:p>
        </p:txBody>
      </p:sp>
      <p:sp>
        <p:nvSpPr>
          <p:cNvPr id="15" name="Freeform 15"/>
          <p:cNvSpPr/>
          <p:nvPr/>
        </p:nvSpPr>
        <p:spPr>
          <a:xfrm>
            <a:off x="1028700" y="4596937"/>
            <a:ext cx="6321909" cy="4484443"/>
          </a:xfrm>
          <a:custGeom>
            <a:avLst/>
            <a:gdLst/>
            <a:ahLst/>
            <a:cxnLst/>
            <a:rect l="l" t="t" r="r" b="b"/>
            <a:pathLst>
              <a:path w="6321909" h="4484443">
                <a:moveTo>
                  <a:pt x="0" y="0"/>
                </a:moveTo>
                <a:lnTo>
                  <a:pt x="6321909" y="0"/>
                </a:lnTo>
                <a:lnTo>
                  <a:pt x="6321909" y="4484444"/>
                </a:lnTo>
                <a:lnTo>
                  <a:pt x="0" y="4484444"/>
                </a:lnTo>
                <a:lnTo>
                  <a:pt x="0" y="0"/>
                </a:lnTo>
                <a:close/>
              </a:path>
            </a:pathLst>
          </a:custGeom>
          <a:blipFill>
            <a:blip r:embed="rId4"/>
            <a:stretch>
              <a:fillRect/>
            </a:stretch>
          </a:blipFill>
        </p:spPr>
        <p:txBody>
          <a:bodyPr/>
          <a:lstStyle/>
          <a:p>
            <a:endParaRPr lang="en-IN"/>
          </a:p>
        </p:txBody>
      </p:sp>
      <p:sp>
        <p:nvSpPr>
          <p:cNvPr id="16" name="Freeform 16"/>
          <p:cNvSpPr/>
          <p:nvPr/>
        </p:nvSpPr>
        <p:spPr>
          <a:xfrm>
            <a:off x="1078302" y="1205619"/>
            <a:ext cx="6272306" cy="2732816"/>
          </a:xfrm>
          <a:custGeom>
            <a:avLst/>
            <a:gdLst/>
            <a:ahLst/>
            <a:cxnLst/>
            <a:rect l="l" t="t" r="r" b="b"/>
            <a:pathLst>
              <a:path w="6272306" h="2732816">
                <a:moveTo>
                  <a:pt x="0" y="0"/>
                </a:moveTo>
                <a:lnTo>
                  <a:pt x="6272307" y="0"/>
                </a:lnTo>
                <a:lnTo>
                  <a:pt x="6272307" y="2732816"/>
                </a:lnTo>
                <a:lnTo>
                  <a:pt x="0" y="2732816"/>
                </a:lnTo>
                <a:lnTo>
                  <a:pt x="0" y="0"/>
                </a:lnTo>
                <a:close/>
              </a:path>
            </a:pathLst>
          </a:custGeom>
          <a:blipFill>
            <a:blip r:embed="rId5"/>
            <a:stretch>
              <a:fillRect/>
            </a:stretch>
          </a:blipFill>
        </p:spPr>
        <p:txBody>
          <a:bodyPr/>
          <a:lstStyle/>
          <a:p>
            <a:endParaRPr lang="en-IN"/>
          </a:p>
        </p:txBody>
      </p:sp>
      <p:sp>
        <p:nvSpPr>
          <p:cNvPr id="17" name="TextBox 17"/>
          <p:cNvSpPr txBox="1"/>
          <p:nvPr/>
        </p:nvSpPr>
        <p:spPr>
          <a:xfrm>
            <a:off x="10144422" y="2392046"/>
            <a:ext cx="6927761" cy="3585972"/>
          </a:xfrm>
          <a:prstGeom prst="rect">
            <a:avLst/>
          </a:prstGeom>
        </p:spPr>
        <p:txBody>
          <a:bodyPr lIns="0" tIns="0" rIns="0" bIns="0" rtlCol="0" anchor="t">
            <a:spAutoFit/>
          </a:bodyPr>
          <a:lstStyle/>
          <a:p>
            <a:pPr marL="496571" lvl="1" indent="-248285" algn="l">
              <a:lnSpc>
                <a:spcPts val="3174"/>
              </a:lnSpc>
              <a:buFont typeface="Arial"/>
              <a:buChar char="•"/>
            </a:pPr>
            <a:r>
              <a:rPr lang="en-US" sz="2300" spc="349">
                <a:solidFill>
                  <a:srgbClr val="FFFFFF"/>
                </a:solidFill>
                <a:latin typeface="Inter"/>
                <a:ea typeface="Inter"/>
                <a:cs typeface="Inter"/>
                <a:sym typeface="Inter"/>
              </a:rPr>
              <a:t>Target variable had heavy imbalance:</a:t>
            </a:r>
          </a:p>
          <a:p>
            <a:pPr algn="l">
              <a:lnSpc>
                <a:spcPts val="3174"/>
              </a:lnSpc>
            </a:pPr>
            <a:r>
              <a:rPr lang="en-US" sz="2300" spc="349">
                <a:solidFill>
                  <a:srgbClr val="FFFFFF"/>
                </a:solidFill>
                <a:latin typeface="Inter"/>
                <a:ea typeface="Inter"/>
                <a:cs typeface="Inter"/>
                <a:sym typeface="Inter"/>
              </a:rPr>
              <a:t>     Class 0 (No default): 92%</a:t>
            </a:r>
          </a:p>
          <a:p>
            <a:pPr algn="l">
              <a:lnSpc>
                <a:spcPts val="3174"/>
              </a:lnSpc>
            </a:pPr>
            <a:r>
              <a:rPr lang="en-US" sz="2300" spc="349">
                <a:solidFill>
                  <a:srgbClr val="FFFFFF"/>
                </a:solidFill>
                <a:latin typeface="Inter"/>
                <a:ea typeface="Inter"/>
                <a:cs typeface="Inter"/>
                <a:sym typeface="Inter"/>
              </a:rPr>
              <a:t>     Class 1 (Default): 8%</a:t>
            </a:r>
          </a:p>
          <a:p>
            <a:pPr marL="496571" lvl="1" indent="-248285" algn="l">
              <a:lnSpc>
                <a:spcPts val="3174"/>
              </a:lnSpc>
              <a:buFont typeface="Arial"/>
              <a:buChar char="•"/>
            </a:pPr>
            <a:r>
              <a:rPr lang="en-US" sz="2300" spc="349">
                <a:solidFill>
                  <a:srgbClr val="FFFFFF"/>
                </a:solidFill>
                <a:latin typeface="Inter"/>
                <a:ea typeface="Inter"/>
                <a:cs typeface="Inter"/>
                <a:sym typeface="Inter"/>
              </a:rPr>
              <a:t>Visualized using pivot table and pie chart</a:t>
            </a:r>
          </a:p>
          <a:p>
            <a:pPr marL="496571" lvl="1" indent="-248285" algn="l">
              <a:lnSpc>
                <a:spcPts val="3174"/>
              </a:lnSpc>
              <a:buFont typeface="Arial"/>
              <a:buChar char="•"/>
            </a:pPr>
            <a:r>
              <a:rPr lang="en-US" sz="2300" spc="349">
                <a:solidFill>
                  <a:srgbClr val="FFFFFF"/>
                </a:solidFill>
                <a:latin typeface="Inter"/>
                <a:ea typeface="Inter"/>
                <a:cs typeface="Inter"/>
                <a:sym typeface="Inter"/>
              </a:rPr>
              <a:t>Important to consider while building any prediction models</a:t>
            </a:r>
          </a:p>
          <a:p>
            <a:pPr algn="just">
              <a:lnSpc>
                <a:spcPts val="3174"/>
              </a:lnSpc>
            </a:pPr>
            <a:endParaRPr lang="en-US" sz="2300" spc="349">
              <a:solidFill>
                <a:srgbClr val="FFFFFF"/>
              </a:solidFill>
              <a:latin typeface="Inter"/>
              <a:ea typeface="Inter"/>
              <a:cs typeface="Inter"/>
              <a:sym typeface="Inter"/>
            </a:endParaRPr>
          </a:p>
        </p:txBody>
      </p:sp>
      <p:sp>
        <p:nvSpPr>
          <p:cNvPr id="18" name="TextBox 18"/>
          <p:cNvSpPr txBox="1"/>
          <p:nvPr/>
        </p:nvSpPr>
        <p:spPr>
          <a:xfrm>
            <a:off x="10144422" y="1472051"/>
            <a:ext cx="7897075" cy="869061"/>
          </a:xfrm>
          <a:prstGeom prst="rect">
            <a:avLst/>
          </a:prstGeom>
        </p:spPr>
        <p:txBody>
          <a:bodyPr lIns="0" tIns="0" rIns="0" bIns="0" rtlCol="0" anchor="t">
            <a:spAutoFit/>
          </a:bodyPr>
          <a:lstStyle/>
          <a:p>
            <a:pPr algn="l">
              <a:lnSpc>
                <a:spcPts val="6912"/>
              </a:lnSpc>
            </a:pPr>
            <a:r>
              <a:rPr lang="en-US" sz="5400" spc="577">
                <a:solidFill>
                  <a:srgbClr val="FFFFFF"/>
                </a:solidFill>
                <a:latin typeface="Archivo Black"/>
                <a:ea typeface="Archivo Black"/>
                <a:cs typeface="Archivo Black"/>
                <a:sym typeface="Archivo Black"/>
              </a:rPr>
              <a:t>Class Imabalance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 b="-185"/>
            </a:stretch>
          </a:blipFill>
        </p:spPr>
        <p:txBody>
          <a:bodyPr/>
          <a:lstStyle/>
          <a:p>
            <a:endParaRPr lang="en-IN"/>
          </a:p>
        </p:txBody>
      </p:sp>
      <p:grpSp>
        <p:nvGrpSpPr>
          <p:cNvPr id="3" name="Group 3"/>
          <p:cNvGrpSpPr/>
          <p:nvPr/>
        </p:nvGrpSpPr>
        <p:grpSpPr>
          <a:xfrm>
            <a:off x="4804002" y="8286480"/>
            <a:ext cx="740300" cy="70556"/>
            <a:chOff x="0" y="0"/>
            <a:chExt cx="987066" cy="94074"/>
          </a:xfrm>
        </p:grpSpPr>
        <p:grpSp>
          <p:nvGrpSpPr>
            <p:cNvPr id="4" name="Group 4"/>
            <p:cNvGrpSpPr/>
            <p:nvPr/>
          </p:nvGrpSpPr>
          <p:grpSpPr>
            <a:xfrm>
              <a:off x="0" y="0"/>
              <a:ext cx="94074" cy="9407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6" name="Group 6"/>
            <p:cNvGrpSpPr/>
            <p:nvPr/>
          </p:nvGrpSpPr>
          <p:grpSpPr>
            <a:xfrm>
              <a:off x="225778" y="0"/>
              <a:ext cx="94074" cy="940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8" name="Group 8"/>
            <p:cNvGrpSpPr/>
            <p:nvPr/>
          </p:nvGrpSpPr>
          <p:grpSpPr>
            <a:xfrm>
              <a:off x="447638" y="0"/>
              <a:ext cx="94074" cy="9407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0" name="Group 10"/>
            <p:cNvGrpSpPr/>
            <p:nvPr/>
          </p:nvGrpSpPr>
          <p:grpSpPr>
            <a:xfrm>
              <a:off x="670311" y="0"/>
              <a:ext cx="94074" cy="9407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2" name="Group 12"/>
            <p:cNvGrpSpPr/>
            <p:nvPr/>
          </p:nvGrpSpPr>
          <p:grpSpPr>
            <a:xfrm>
              <a:off x="892992" y="0"/>
              <a:ext cx="94074" cy="9407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sp>
        <p:nvSpPr>
          <p:cNvPr id="14" name="Freeform 14"/>
          <p:cNvSpPr/>
          <p:nvPr/>
        </p:nvSpPr>
        <p:spPr>
          <a:xfrm>
            <a:off x="0" y="0"/>
            <a:ext cx="9732572" cy="10287000"/>
          </a:xfrm>
          <a:custGeom>
            <a:avLst/>
            <a:gdLst/>
            <a:ahLst/>
            <a:cxnLst/>
            <a:rect l="l" t="t" r="r" b="b"/>
            <a:pathLst>
              <a:path w="9732572" h="10287000">
                <a:moveTo>
                  <a:pt x="0" y="0"/>
                </a:moveTo>
                <a:lnTo>
                  <a:pt x="9732572" y="0"/>
                </a:lnTo>
                <a:lnTo>
                  <a:pt x="9732572" y="10287000"/>
                </a:lnTo>
                <a:lnTo>
                  <a:pt x="0" y="10287000"/>
                </a:lnTo>
                <a:lnTo>
                  <a:pt x="0" y="0"/>
                </a:lnTo>
                <a:close/>
              </a:path>
            </a:pathLst>
          </a:custGeom>
          <a:blipFill>
            <a:blip r:embed="rId3"/>
            <a:stretch>
              <a:fillRect t="-7733" b="-7733"/>
            </a:stretch>
          </a:blipFill>
        </p:spPr>
        <p:txBody>
          <a:bodyPr/>
          <a:lstStyle/>
          <a:p>
            <a:endParaRPr lang="en-IN"/>
          </a:p>
        </p:txBody>
      </p:sp>
      <p:sp>
        <p:nvSpPr>
          <p:cNvPr id="15" name="Freeform 15"/>
          <p:cNvSpPr/>
          <p:nvPr/>
        </p:nvSpPr>
        <p:spPr>
          <a:xfrm>
            <a:off x="916291" y="457492"/>
            <a:ext cx="3833860" cy="2322033"/>
          </a:xfrm>
          <a:custGeom>
            <a:avLst/>
            <a:gdLst/>
            <a:ahLst/>
            <a:cxnLst/>
            <a:rect l="l" t="t" r="r" b="b"/>
            <a:pathLst>
              <a:path w="3833860" h="2322033">
                <a:moveTo>
                  <a:pt x="0" y="0"/>
                </a:moveTo>
                <a:lnTo>
                  <a:pt x="3833860" y="0"/>
                </a:lnTo>
                <a:lnTo>
                  <a:pt x="3833860" y="2322033"/>
                </a:lnTo>
                <a:lnTo>
                  <a:pt x="0" y="2322033"/>
                </a:lnTo>
                <a:lnTo>
                  <a:pt x="0" y="0"/>
                </a:lnTo>
                <a:close/>
              </a:path>
            </a:pathLst>
          </a:custGeom>
          <a:blipFill>
            <a:blip r:embed="rId4"/>
            <a:stretch>
              <a:fillRect/>
            </a:stretch>
          </a:blipFill>
        </p:spPr>
        <p:txBody>
          <a:bodyPr/>
          <a:lstStyle/>
          <a:p>
            <a:endParaRPr lang="en-IN"/>
          </a:p>
        </p:txBody>
      </p:sp>
      <p:sp>
        <p:nvSpPr>
          <p:cNvPr id="16" name="Freeform 16"/>
          <p:cNvSpPr/>
          <p:nvPr/>
        </p:nvSpPr>
        <p:spPr>
          <a:xfrm>
            <a:off x="4804002" y="458006"/>
            <a:ext cx="3843385" cy="2321519"/>
          </a:xfrm>
          <a:custGeom>
            <a:avLst/>
            <a:gdLst/>
            <a:ahLst/>
            <a:cxnLst/>
            <a:rect l="l" t="t" r="r" b="b"/>
            <a:pathLst>
              <a:path w="3843385" h="2321519">
                <a:moveTo>
                  <a:pt x="0" y="0"/>
                </a:moveTo>
                <a:lnTo>
                  <a:pt x="3843386" y="0"/>
                </a:lnTo>
                <a:lnTo>
                  <a:pt x="3843386" y="2321519"/>
                </a:lnTo>
                <a:lnTo>
                  <a:pt x="0" y="2321519"/>
                </a:lnTo>
                <a:lnTo>
                  <a:pt x="0" y="0"/>
                </a:lnTo>
                <a:close/>
              </a:path>
            </a:pathLst>
          </a:custGeom>
          <a:blipFill>
            <a:blip r:embed="rId5"/>
            <a:stretch>
              <a:fillRect r="-1153"/>
            </a:stretch>
          </a:blipFill>
        </p:spPr>
        <p:txBody>
          <a:bodyPr/>
          <a:lstStyle/>
          <a:p>
            <a:endParaRPr lang="en-IN"/>
          </a:p>
        </p:txBody>
      </p:sp>
      <p:sp>
        <p:nvSpPr>
          <p:cNvPr id="17" name="Freeform 17"/>
          <p:cNvSpPr/>
          <p:nvPr/>
        </p:nvSpPr>
        <p:spPr>
          <a:xfrm>
            <a:off x="916291" y="2829542"/>
            <a:ext cx="3833860" cy="2300316"/>
          </a:xfrm>
          <a:custGeom>
            <a:avLst/>
            <a:gdLst/>
            <a:ahLst/>
            <a:cxnLst/>
            <a:rect l="l" t="t" r="r" b="b"/>
            <a:pathLst>
              <a:path w="3833860" h="2300316">
                <a:moveTo>
                  <a:pt x="0" y="0"/>
                </a:moveTo>
                <a:lnTo>
                  <a:pt x="3833860" y="0"/>
                </a:lnTo>
                <a:lnTo>
                  <a:pt x="3833860" y="2300317"/>
                </a:lnTo>
                <a:lnTo>
                  <a:pt x="0" y="2300317"/>
                </a:lnTo>
                <a:lnTo>
                  <a:pt x="0" y="0"/>
                </a:lnTo>
                <a:close/>
              </a:path>
            </a:pathLst>
          </a:custGeom>
          <a:blipFill>
            <a:blip r:embed="rId6"/>
            <a:stretch>
              <a:fillRect/>
            </a:stretch>
          </a:blipFill>
        </p:spPr>
        <p:txBody>
          <a:bodyPr/>
          <a:lstStyle/>
          <a:p>
            <a:endParaRPr lang="en-IN"/>
          </a:p>
        </p:txBody>
      </p:sp>
      <p:sp>
        <p:nvSpPr>
          <p:cNvPr id="18" name="Freeform 18"/>
          <p:cNvSpPr/>
          <p:nvPr/>
        </p:nvSpPr>
        <p:spPr>
          <a:xfrm>
            <a:off x="4813527" y="2829542"/>
            <a:ext cx="3833860" cy="2291982"/>
          </a:xfrm>
          <a:custGeom>
            <a:avLst/>
            <a:gdLst/>
            <a:ahLst/>
            <a:cxnLst/>
            <a:rect l="l" t="t" r="r" b="b"/>
            <a:pathLst>
              <a:path w="3833860" h="2291982">
                <a:moveTo>
                  <a:pt x="0" y="0"/>
                </a:moveTo>
                <a:lnTo>
                  <a:pt x="3833861" y="0"/>
                </a:lnTo>
                <a:lnTo>
                  <a:pt x="3833861" y="2291982"/>
                </a:lnTo>
                <a:lnTo>
                  <a:pt x="0" y="2291982"/>
                </a:lnTo>
                <a:lnTo>
                  <a:pt x="0" y="0"/>
                </a:lnTo>
                <a:close/>
              </a:path>
            </a:pathLst>
          </a:custGeom>
          <a:blipFill>
            <a:blip r:embed="rId7"/>
            <a:stretch>
              <a:fillRect/>
            </a:stretch>
          </a:blipFill>
        </p:spPr>
        <p:txBody>
          <a:bodyPr/>
          <a:lstStyle/>
          <a:p>
            <a:endParaRPr lang="en-IN"/>
          </a:p>
        </p:txBody>
      </p:sp>
      <p:sp>
        <p:nvSpPr>
          <p:cNvPr id="19" name="Freeform 19"/>
          <p:cNvSpPr/>
          <p:nvPr/>
        </p:nvSpPr>
        <p:spPr>
          <a:xfrm>
            <a:off x="916291" y="5179271"/>
            <a:ext cx="3833860" cy="2307028"/>
          </a:xfrm>
          <a:custGeom>
            <a:avLst/>
            <a:gdLst/>
            <a:ahLst/>
            <a:cxnLst/>
            <a:rect l="l" t="t" r="r" b="b"/>
            <a:pathLst>
              <a:path w="3833860" h="2307028">
                <a:moveTo>
                  <a:pt x="0" y="0"/>
                </a:moveTo>
                <a:lnTo>
                  <a:pt x="3833860" y="0"/>
                </a:lnTo>
                <a:lnTo>
                  <a:pt x="3833860" y="2307027"/>
                </a:lnTo>
                <a:lnTo>
                  <a:pt x="0" y="2307027"/>
                </a:lnTo>
                <a:lnTo>
                  <a:pt x="0" y="0"/>
                </a:lnTo>
                <a:close/>
              </a:path>
            </a:pathLst>
          </a:custGeom>
          <a:blipFill>
            <a:blip r:embed="rId8"/>
            <a:stretch>
              <a:fillRect/>
            </a:stretch>
          </a:blipFill>
        </p:spPr>
        <p:txBody>
          <a:bodyPr/>
          <a:lstStyle/>
          <a:p>
            <a:endParaRPr lang="en-IN"/>
          </a:p>
        </p:txBody>
      </p:sp>
      <p:sp>
        <p:nvSpPr>
          <p:cNvPr id="20" name="Freeform 20"/>
          <p:cNvSpPr/>
          <p:nvPr/>
        </p:nvSpPr>
        <p:spPr>
          <a:xfrm>
            <a:off x="4818990" y="5177150"/>
            <a:ext cx="3828398" cy="2317754"/>
          </a:xfrm>
          <a:custGeom>
            <a:avLst/>
            <a:gdLst/>
            <a:ahLst/>
            <a:cxnLst/>
            <a:rect l="l" t="t" r="r" b="b"/>
            <a:pathLst>
              <a:path w="3828398" h="2317754">
                <a:moveTo>
                  <a:pt x="0" y="0"/>
                </a:moveTo>
                <a:lnTo>
                  <a:pt x="3828398" y="0"/>
                </a:lnTo>
                <a:lnTo>
                  <a:pt x="3828398" y="2317754"/>
                </a:lnTo>
                <a:lnTo>
                  <a:pt x="0" y="2317754"/>
                </a:lnTo>
                <a:lnTo>
                  <a:pt x="0" y="0"/>
                </a:lnTo>
                <a:close/>
              </a:path>
            </a:pathLst>
          </a:custGeom>
          <a:blipFill>
            <a:blip r:embed="rId9"/>
            <a:stretch>
              <a:fillRect r="-476"/>
            </a:stretch>
          </a:blipFill>
        </p:spPr>
        <p:txBody>
          <a:bodyPr/>
          <a:lstStyle/>
          <a:p>
            <a:endParaRPr lang="en-IN"/>
          </a:p>
        </p:txBody>
      </p:sp>
      <p:sp>
        <p:nvSpPr>
          <p:cNvPr id="21" name="Freeform 21"/>
          <p:cNvSpPr/>
          <p:nvPr/>
        </p:nvSpPr>
        <p:spPr>
          <a:xfrm>
            <a:off x="926377" y="7546916"/>
            <a:ext cx="3813689" cy="2289861"/>
          </a:xfrm>
          <a:custGeom>
            <a:avLst/>
            <a:gdLst/>
            <a:ahLst/>
            <a:cxnLst/>
            <a:rect l="l" t="t" r="r" b="b"/>
            <a:pathLst>
              <a:path w="3813689" h="2289861">
                <a:moveTo>
                  <a:pt x="0" y="0"/>
                </a:moveTo>
                <a:lnTo>
                  <a:pt x="3813688" y="0"/>
                </a:lnTo>
                <a:lnTo>
                  <a:pt x="3813688" y="2289861"/>
                </a:lnTo>
                <a:lnTo>
                  <a:pt x="0" y="2289861"/>
                </a:lnTo>
                <a:lnTo>
                  <a:pt x="0" y="0"/>
                </a:lnTo>
                <a:close/>
              </a:path>
            </a:pathLst>
          </a:custGeom>
          <a:blipFill>
            <a:blip r:embed="rId10"/>
            <a:stretch>
              <a:fillRect/>
            </a:stretch>
          </a:blipFill>
        </p:spPr>
        <p:txBody>
          <a:bodyPr/>
          <a:lstStyle/>
          <a:p>
            <a:endParaRPr lang="en-IN"/>
          </a:p>
        </p:txBody>
      </p:sp>
      <p:sp>
        <p:nvSpPr>
          <p:cNvPr id="22" name="Freeform 22"/>
          <p:cNvSpPr/>
          <p:nvPr/>
        </p:nvSpPr>
        <p:spPr>
          <a:xfrm>
            <a:off x="4818990" y="7552054"/>
            <a:ext cx="3828398" cy="2315846"/>
          </a:xfrm>
          <a:custGeom>
            <a:avLst/>
            <a:gdLst/>
            <a:ahLst/>
            <a:cxnLst/>
            <a:rect l="l" t="t" r="r" b="b"/>
            <a:pathLst>
              <a:path w="3828398" h="2315846">
                <a:moveTo>
                  <a:pt x="0" y="0"/>
                </a:moveTo>
                <a:lnTo>
                  <a:pt x="3828398" y="0"/>
                </a:lnTo>
                <a:lnTo>
                  <a:pt x="3828398" y="2315846"/>
                </a:lnTo>
                <a:lnTo>
                  <a:pt x="0" y="2315846"/>
                </a:lnTo>
                <a:lnTo>
                  <a:pt x="0" y="0"/>
                </a:lnTo>
                <a:close/>
              </a:path>
            </a:pathLst>
          </a:custGeom>
          <a:blipFill>
            <a:blip r:embed="rId11"/>
            <a:stretch>
              <a:fillRect r="-476"/>
            </a:stretch>
          </a:blipFill>
        </p:spPr>
        <p:txBody>
          <a:bodyPr/>
          <a:lstStyle/>
          <a:p>
            <a:endParaRPr lang="en-IN"/>
          </a:p>
        </p:txBody>
      </p:sp>
      <p:sp>
        <p:nvSpPr>
          <p:cNvPr id="23" name="TextBox 23"/>
          <p:cNvSpPr txBox="1"/>
          <p:nvPr/>
        </p:nvSpPr>
        <p:spPr>
          <a:xfrm>
            <a:off x="10144422" y="4055612"/>
            <a:ext cx="7733661" cy="5586222"/>
          </a:xfrm>
          <a:prstGeom prst="rect">
            <a:avLst/>
          </a:prstGeom>
        </p:spPr>
        <p:txBody>
          <a:bodyPr lIns="0" tIns="0" rIns="0" bIns="0" rtlCol="0" anchor="t">
            <a:spAutoFit/>
          </a:bodyPr>
          <a:lstStyle/>
          <a:p>
            <a:pPr marL="496571" lvl="1" indent="-248285" algn="l">
              <a:lnSpc>
                <a:spcPts val="3174"/>
              </a:lnSpc>
              <a:buFont typeface="Arial"/>
              <a:buChar char="•"/>
            </a:pPr>
            <a:r>
              <a:rPr lang="en-US" sz="2300" spc="349">
                <a:solidFill>
                  <a:srgbClr val="FFFFFF"/>
                </a:solidFill>
                <a:latin typeface="Inter"/>
                <a:ea typeface="Inter"/>
                <a:cs typeface="Inter"/>
                <a:sym typeface="Inter"/>
              </a:rPr>
              <a:t>Most loan types: Cash Loans (91%)</a:t>
            </a:r>
          </a:p>
          <a:p>
            <a:pPr marL="496571" lvl="1" indent="-248285" algn="l">
              <a:lnSpc>
                <a:spcPts val="3174"/>
              </a:lnSpc>
              <a:buFont typeface="Arial"/>
              <a:buChar char="•"/>
            </a:pPr>
            <a:r>
              <a:rPr lang="en-US" sz="2300" spc="349">
                <a:solidFill>
                  <a:srgbClr val="FFFFFF"/>
                </a:solidFill>
                <a:latin typeface="Inter"/>
                <a:ea typeface="Inter"/>
                <a:cs typeface="Inter"/>
                <a:sym typeface="Inter"/>
              </a:rPr>
              <a:t>Age group: Most applicants aged 30-39</a:t>
            </a:r>
          </a:p>
          <a:p>
            <a:pPr marL="496571" lvl="1" indent="-248285" algn="l">
              <a:lnSpc>
                <a:spcPts val="3174"/>
              </a:lnSpc>
              <a:buFont typeface="Arial"/>
              <a:buChar char="•"/>
            </a:pPr>
            <a:r>
              <a:rPr lang="en-US" sz="2300" spc="349">
                <a:solidFill>
                  <a:srgbClr val="FFFFFF"/>
                </a:solidFill>
                <a:latin typeface="Inter"/>
                <a:ea typeface="Inter"/>
                <a:cs typeface="Inter"/>
                <a:sym typeface="Inter"/>
              </a:rPr>
              <a:t>Employment length: Majority had &lt;9 years</a:t>
            </a:r>
          </a:p>
          <a:p>
            <a:pPr marL="496571" lvl="1" indent="-248285" algn="l">
              <a:lnSpc>
                <a:spcPts val="3174"/>
              </a:lnSpc>
              <a:buFont typeface="Arial"/>
              <a:buChar char="•"/>
            </a:pPr>
            <a:r>
              <a:rPr lang="en-US" sz="2300" spc="349">
                <a:solidFill>
                  <a:srgbClr val="FFFFFF"/>
                </a:solidFill>
                <a:latin typeface="Inter"/>
                <a:ea typeface="Inter"/>
                <a:cs typeface="Inter"/>
                <a:sym typeface="Inter"/>
              </a:rPr>
              <a:t>Gender: More female applicants</a:t>
            </a:r>
          </a:p>
          <a:p>
            <a:pPr marL="496571" lvl="1" indent="-248285" algn="l">
              <a:lnSpc>
                <a:spcPts val="3174"/>
              </a:lnSpc>
              <a:buFont typeface="Arial"/>
              <a:buChar char="•"/>
            </a:pPr>
            <a:r>
              <a:rPr lang="en-US" sz="2300" spc="349">
                <a:solidFill>
                  <a:srgbClr val="FFFFFF"/>
                </a:solidFill>
                <a:latin typeface="Inter"/>
                <a:ea typeface="Inter"/>
                <a:cs typeface="Inter"/>
                <a:sym typeface="Inter"/>
              </a:rPr>
              <a:t>Children: Most had none</a:t>
            </a:r>
          </a:p>
          <a:p>
            <a:pPr marL="496571" lvl="1" indent="-248285" algn="l">
              <a:lnSpc>
                <a:spcPts val="3174"/>
              </a:lnSpc>
              <a:buFont typeface="Arial"/>
              <a:buChar char="•"/>
            </a:pPr>
            <a:r>
              <a:rPr lang="en-US" sz="2300" spc="349">
                <a:solidFill>
                  <a:srgbClr val="FFFFFF"/>
                </a:solidFill>
                <a:latin typeface="Inter"/>
                <a:ea typeface="Inter"/>
                <a:cs typeface="Inter"/>
                <a:sym typeface="Inter"/>
              </a:rPr>
              <a:t>Income: Many earned between 75k-175k</a:t>
            </a:r>
          </a:p>
          <a:p>
            <a:pPr marL="496571" lvl="1" indent="-248285" algn="l">
              <a:lnSpc>
                <a:spcPts val="3174"/>
              </a:lnSpc>
              <a:buFont typeface="Arial"/>
              <a:buChar char="•"/>
            </a:pPr>
            <a:r>
              <a:rPr lang="en-US" sz="2300" spc="349">
                <a:solidFill>
                  <a:srgbClr val="FFFFFF"/>
                </a:solidFill>
                <a:latin typeface="Inter"/>
                <a:ea typeface="Inter"/>
                <a:cs typeface="Inter"/>
                <a:sym typeface="Inter"/>
              </a:rPr>
              <a:t>Education: Mostly Secondary/Secondary Special</a:t>
            </a:r>
          </a:p>
          <a:p>
            <a:pPr marL="496571" lvl="1" indent="-248285" algn="l">
              <a:lnSpc>
                <a:spcPts val="3174"/>
              </a:lnSpc>
              <a:buFont typeface="Arial"/>
              <a:buChar char="•"/>
            </a:pPr>
            <a:r>
              <a:rPr lang="en-US" sz="2300" spc="349">
                <a:solidFill>
                  <a:srgbClr val="FFFFFF"/>
                </a:solidFill>
                <a:latin typeface="Inter"/>
                <a:ea typeface="Inter"/>
                <a:cs typeface="Inter"/>
                <a:sym typeface="Inter"/>
              </a:rPr>
              <a:t>Housing: Majority owned a House/Apartment</a:t>
            </a:r>
          </a:p>
          <a:p>
            <a:pPr marL="496571" lvl="1" indent="-248285" algn="l">
              <a:lnSpc>
                <a:spcPts val="3174"/>
              </a:lnSpc>
              <a:buFont typeface="Arial"/>
              <a:buChar char="•"/>
            </a:pPr>
            <a:r>
              <a:rPr lang="en-US" sz="2300" spc="349">
                <a:solidFill>
                  <a:srgbClr val="FFFFFF"/>
                </a:solidFill>
                <a:latin typeface="Inter"/>
                <a:ea typeface="Inter"/>
                <a:cs typeface="Inter"/>
                <a:sym typeface="Inter"/>
              </a:rPr>
              <a:t>Region: Region 2 had the most applicants</a:t>
            </a:r>
          </a:p>
          <a:p>
            <a:pPr algn="just">
              <a:lnSpc>
                <a:spcPts val="3174"/>
              </a:lnSpc>
            </a:pPr>
            <a:endParaRPr lang="en-US" sz="2300" spc="349">
              <a:solidFill>
                <a:srgbClr val="FFFFFF"/>
              </a:solidFill>
              <a:latin typeface="Inter"/>
              <a:ea typeface="Inter"/>
              <a:cs typeface="Inter"/>
              <a:sym typeface="Inter"/>
            </a:endParaRPr>
          </a:p>
        </p:txBody>
      </p:sp>
      <p:sp>
        <p:nvSpPr>
          <p:cNvPr id="24" name="TextBox 24"/>
          <p:cNvSpPr txBox="1"/>
          <p:nvPr/>
        </p:nvSpPr>
        <p:spPr>
          <a:xfrm>
            <a:off x="10144422" y="1472051"/>
            <a:ext cx="7897075" cy="2621661"/>
          </a:xfrm>
          <a:prstGeom prst="rect">
            <a:avLst/>
          </a:prstGeom>
        </p:spPr>
        <p:txBody>
          <a:bodyPr lIns="0" tIns="0" rIns="0" bIns="0" rtlCol="0" anchor="t">
            <a:spAutoFit/>
          </a:bodyPr>
          <a:lstStyle/>
          <a:p>
            <a:pPr algn="l">
              <a:lnSpc>
                <a:spcPts val="6912"/>
              </a:lnSpc>
            </a:pPr>
            <a:r>
              <a:rPr lang="en-US" sz="5400" spc="577">
                <a:solidFill>
                  <a:srgbClr val="FFFFFF"/>
                </a:solidFill>
                <a:latin typeface="Archivo Black"/>
                <a:ea typeface="Archivo Black"/>
                <a:cs typeface="Archivo Black"/>
                <a:sym typeface="Archivo Black"/>
              </a:rPr>
              <a:t>Univariate and Segmented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 b="-185"/>
            </a:stretch>
          </a:blipFill>
        </p:spPr>
        <p:txBody>
          <a:bodyPr/>
          <a:lstStyle/>
          <a:p>
            <a:endParaRPr lang="en-IN"/>
          </a:p>
        </p:txBody>
      </p:sp>
      <p:grpSp>
        <p:nvGrpSpPr>
          <p:cNvPr id="3" name="Group 3"/>
          <p:cNvGrpSpPr/>
          <p:nvPr/>
        </p:nvGrpSpPr>
        <p:grpSpPr>
          <a:xfrm>
            <a:off x="4804002" y="8286480"/>
            <a:ext cx="740300" cy="70556"/>
            <a:chOff x="0" y="0"/>
            <a:chExt cx="987066" cy="94074"/>
          </a:xfrm>
        </p:grpSpPr>
        <p:grpSp>
          <p:nvGrpSpPr>
            <p:cNvPr id="4" name="Group 4"/>
            <p:cNvGrpSpPr/>
            <p:nvPr/>
          </p:nvGrpSpPr>
          <p:grpSpPr>
            <a:xfrm>
              <a:off x="0" y="0"/>
              <a:ext cx="94074" cy="9407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6" name="Group 6"/>
            <p:cNvGrpSpPr/>
            <p:nvPr/>
          </p:nvGrpSpPr>
          <p:grpSpPr>
            <a:xfrm>
              <a:off x="225778" y="0"/>
              <a:ext cx="94074" cy="940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8" name="Group 8"/>
            <p:cNvGrpSpPr/>
            <p:nvPr/>
          </p:nvGrpSpPr>
          <p:grpSpPr>
            <a:xfrm>
              <a:off x="447638" y="0"/>
              <a:ext cx="94074" cy="9407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0" name="Group 10"/>
            <p:cNvGrpSpPr/>
            <p:nvPr/>
          </p:nvGrpSpPr>
          <p:grpSpPr>
            <a:xfrm>
              <a:off x="670311" y="0"/>
              <a:ext cx="94074" cy="9407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nvGrpSpPr>
            <p:cNvPr id="12" name="Group 12"/>
            <p:cNvGrpSpPr/>
            <p:nvPr/>
          </p:nvGrpSpPr>
          <p:grpSpPr>
            <a:xfrm>
              <a:off x="892992" y="0"/>
              <a:ext cx="94074" cy="9407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IN"/>
              </a:p>
            </p:txBody>
          </p:sp>
        </p:grpSp>
      </p:grpSp>
      <p:sp>
        <p:nvSpPr>
          <p:cNvPr id="14" name="Freeform 14"/>
          <p:cNvSpPr/>
          <p:nvPr/>
        </p:nvSpPr>
        <p:spPr>
          <a:xfrm>
            <a:off x="0" y="0"/>
            <a:ext cx="9732572" cy="10287000"/>
          </a:xfrm>
          <a:custGeom>
            <a:avLst/>
            <a:gdLst/>
            <a:ahLst/>
            <a:cxnLst/>
            <a:rect l="l" t="t" r="r" b="b"/>
            <a:pathLst>
              <a:path w="9732572" h="10287000">
                <a:moveTo>
                  <a:pt x="0" y="0"/>
                </a:moveTo>
                <a:lnTo>
                  <a:pt x="9732572" y="0"/>
                </a:lnTo>
                <a:lnTo>
                  <a:pt x="9732572" y="10287000"/>
                </a:lnTo>
                <a:lnTo>
                  <a:pt x="0" y="10287000"/>
                </a:lnTo>
                <a:lnTo>
                  <a:pt x="0" y="0"/>
                </a:lnTo>
                <a:close/>
              </a:path>
            </a:pathLst>
          </a:custGeom>
          <a:blipFill>
            <a:blip r:embed="rId3"/>
            <a:stretch>
              <a:fillRect t="-7733" b="-7733"/>
            </a:stretch>
          </a:blipFill>
        </p:spPr>
        <p:txBody>
          <a:bodyPr/>
          <a:lstStyle/>
          <a:p>
            <a:endParaRPr lang="en-IN"/>
          </a:p>
        </p:txBody>
      </p:sp>
      <p:sp>
        <p:nvSpPr>
          <p:cNvPr id="15" name="Freeform 15"/>
          <p:cNvSpPr/>
          <p:nvPr/>
        </p:nvSpPr>
        <p:spPr>
          <a:xfrm>
            <a:off x="1062657" y="4960288"/>
            <a:ext cx="7607258" cy="4836119"/>
          </a:xfrm>
          <a:custGeom>
            <a:avLst/>
            <a:gdLst/>
            <a:ahLst/>
            <a:cxnLst/>
            <a:rect l="l" t="t" r="r" b="b"/>
            <a:pathLst>
              <a:path w="7607258" h="4836119">
                <a:moveTo>
                  <a:pt x="0" y="0"/>
                </a:moveTo>
                <a:lnTo>
                  <a:pt x="7607258" y="0"/>
                </a:lnTo>
                <a:lnTo>
                  <a:pt x="7607258" y="4836120"/>
                </a:lnTo>
                <a:lnTo>
                  <a:pt x="0" y="4836120"/>
                </a:lnTo>
                <a:lnTo>
                  <a:pt x="0" y="0"/>
                </a:lnTo>
                <a:close/>
              </a:path>
            </a:pathLst>
          </a:custGeom>
          <a:blipFill>
            <a:blip r:embed="rId4"/>
            <a:stretch>
              <a:fillRect/>
            </a:stretch>
          </a:blipFill>
        </p:spPr>
        <p:txBody>
          <a:bodyPr/>
          <a:lstStyle/>
          <a:p>
            <a:endParaRPr lang="en-IN"/>
          </a:p>
        </p:txBody>
      </p:sp>
      <p:sp>
        <p:nvSpPr>
          <p:cNvPr id="16" name="Freeform 16"/>
          <p:cNvSpPr/>
          <p:nvPr/>
        </p:nvSpPr>
        <p:spPr>
          <a:xfrm>
            <a:off x="2781991" y="419100"/>
            <a:ext cx="4044023" cy="4112760"/>
          </a:xfrm>
          <a:custGeom>
            <a:avLst/>
            <a:gdLst/>
            <a:ahLst/>
            <a:cxnLst/>
            <a:rect l="l" t="t" r="r" b="b"/>
            <a:pathLst>
              <a:path w="4044023" h="4112760">
                <a:moveTo>
                  <a:pt x="0" y="0"/>
                </a:moveTo>
                <a:lnTo>
                  <a:pt x="4044023" y="0"/>
                </a:lnTo>
                <a:lnTo>
                  <a:pt x="4044023" y="4112761"/>
                </a:lnTo>
                <a:lnTo>
                  <a:pt x="0" y="4112761"/>
                </a:lnTo>
                <a:lnTo>
                  <a:pt x="0" y="0"/>
                </a:lnTo>
                <a:close/>
              </a:path>
            </a:pathLst>
          </a:custGeom>
          <a:blipFill>
            <a:blip r:embed="rId5"/>
            <a:stretch>
              <a:fillRect/>
            </a:stretch>
          </a:blipFill>
        </p:spPr>
        <p:txBody>
          <a:bodyPr/>
          <a:lstStyle/>
          <a:p>
            <a:endParaRPr lang="en-IN"/>
          </a:p>
        </p:txBody>
      </p:sp>
      <p:sp>
        <p:nvSpPr>
          <p:cNvPr id="17" name="TextBox 17"/>
          <p:cNvSpPr txBox="1"/>
          <p:nvPr/>
        </p:nvSpPr>
        <p:spPr>
          <a:xfrm>
            <a:off x="10144422" y="3285389"/>
            <a:ext cx="7733661" cy="3986022"/>
          </a:xfrm>
          <a:prstGeom prst="rect">
            <a:avLst/>
          </a:prstGeom>
        </p:spPr>
        <p:txBody>
          <a:bodyPr lIns="0" tIns="0" rIns="0" bIns="0" rtlCol="0" anchor="t">
            <a:spAutoFit/>
          </a:bodyPr>
          <a:lstStyle/>
          <a:p>
            <a:pPr marL="496571" lvl="1" indent="-248285" algn="l">
              <a:lnSpc>
                <a:spcPts val="3174"/>
              </a:lnSpc>
              <a:buFont typeface="Arial"/>
              <a:buChar char="•"/>
            </a:pPr>
            <a:r>
              <a:rPr lang="en-US" sz="2300" spc="349">
                <a:solidFill>
                  <a:srgbClr val="FFFFFF"/>
                </a:solidFill>
                <a:latin typeface="Inter"/>
                <a:ea typeface="Inter"/>
                <a:cs typeface="Inter"/>
                <a:sym typeface="Inter"/>
              </a:rPr>
              <a:t>Analyzed relationships between income and credit using trendlines</a:t>
            </a:r>
          </a:p>
          <a:p>
            <a:pPr marL="496571" lvl="1" indent="-248285" algn="l">
              <a:lnSpc>
                <a:spcPts val="3174"/>
              </a:lnSpc>
              <a:buFont typeface="Arial"/>
              <a:buChar char="•"/>
            </a:pPr>
            <a:r>
              <a:rPr lang="en-US" sz="2300" spc="349">
                <a:solidFill>
                  <a:srgbClr val="FFFFFF"/>
                </a:solidFill>
                <a:latin typeface="Inter"/>
                <a:ea typeface="Inter"/>
                <a:cs typeface="Inter"/>
                <a:sym typeface="Inter"/>
              </a:rPr>
              <a:t>Segmented dataset into Target 0 and 1</a:t>
            </a:r>
          </a:p>
          <a:p>
            <a:pPr marL="496571" lvl="1" indent="-248285" algn="l">
              <a:lnSpc>
                <a:spcPts val="3174"/>
              </a:lnSpc>
              <a:buFont typeface="Arial"/>
              <a:buChar char="•"/>
            </a:pPr>
            <a:r>
              <a:rPr lang="en-US" sz="2300" spc="349">
                <a:solidFill>
                  <a:srgbClr val="FFFFFF"/>
                </a:solidFill>
                <a:latin typeface="Inter"/>
                <a:ea typeface="Inter"/>
                <a:cs typeface="Inter"/>
                <a:sym typeface="Inter"/>
              </a:rPr>
              <a:t>Used CORREL() to find top correlations</a:t>
            </a:r>
          </a:p>
          <a:p>
            <a:pPr marL="496571" lvl="1" indent="-248285" algn="l">
              <a:lnSpc>
                <a:spcPts val="3174"/>
              </a:lnSpc>
              <a:buFont typeface="Arial"/>
              <a:buChar char="•"/>
            </a:pPr>
            <a:r>
              <a:rPr lang="en-US" sz="2300" spc="349">
                <a:solidFill>
                  <a:srgbClr val="FFFFFF"/>
                </a:solidFill>
                <a:latin typeface="Inter"/>
                <a:ea typeface="Inter"/>
                <a:cs typeface="Inter"/>
                <a:sym typeface="Inter"/>
              </a:rPr>
              <a:t>Built a heatmap with conditional formatting</a:t>
            </a:r>
          </a:p>
          <a:p>
            <a:pPr marL="496571" lvl="1" indent="-248285" algn="l">
              <a:lnSpc>
                <a:spcPts val="3174"/>
              </a:lnSpc>
              <a:buFont typeface="Arial"/>
              <a:buChar char="•"/>
            </a:pPr>
            <a:r>
              <a:rPr lang="en-US" sz="2300" spc="349">
                <a:solidFill>
                  <a:srgbClr val="FFFFFF"/>
                </a:solidFill>
                <a:latin typeface="Inter"/>
                <a:ea typeface="Inter"/>
                <a:cs typeface="Inter"/>
                <a:sym typeface="Inter"/>
              </a:rPr>
              <a:t>Key finding: Short employment, lower income, and certain loan types correlate strongly with default</a:t>
            </a:r>
          </a:p>
          <a:p>
            <a:pPr algn="just">
              <a:lnSpc>
                <a:spcPts val="3174"/>
              </a:lnSpc>
            </a:pPr>
            <a:endParaRPr lang="en-US" sz="2300" spc="349">
              <a:solidFill>
                <a:srgbClr val="FFFFFF"/>
              </a:solidFill>
              <a:latin typeface="Inter"/>
              <a:ea typeface="Inter"/>
              <a:cs typeface="Inter"/>
              <a:sym typeface="Inter"/>
            </a:endParaRPr>
          </a:p>
        </p:txBody>
      </p:sp>
      <p:sp>
        <p:nvSpPr>
          <p:cNvPr id="18" name="TextBox 18"/>
          <p:cNvSpPr txBox="1"/>
          <p:nvPr/>
        </p:nvSpPr>
        <p:spPr>
          <a:xfrm>
            <a:off x="10144422" y="1472051"/>
            <a:ext cx="7897075" cy="1745361"/>
          </a:xfrm>
          <a:prstGeom prst="rect">
            <a:avLst/>
          </a:prstGeom>
        </p:spPr>
        <p:txBody>
          <a:bodyPr lIns="0" tIns="0" rIns="0" bIns="0" rtlCol="0" anchor="t">
            <a:spAutoFit/>
          </a:bodyPr>
          <a:lstStyle/>
          <a:p>
            <a:pPr algn="l">
              <a:lnSpc>
                <a:spcPts val="6912"/>
              </a:lnSpc>
            </a:pPr>
            <a:r>
              <a:rPr lang="en-US" sz="5400" spc="577">
                <a:solidFill>
                  <a:srgbClr val="FFFFFF"/>
                </a:solidFill>
                <a:latin typeface="Archivo Black"/>
                <a:ea typeface="Archivo Black"/>
                <a:cs typeface="Archivo Black"/>
                <a:sym typeface="Archivo Black"/>
              </a:rPr>
              <a:t>Bivariate and Correlation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567</Words>
  <Application>Microsoft Office PowerPoint</Application>
  <PresentationFormat>Custom</PresentationFormat>
  <Paragraphs>84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Bebas Neue</vt:lpstr>
      <vt:lpstr>Garet</vt:lpstr>
      <vt:lpstr>Calibri</vt:lpstr>
      <vt:lpstr>Inter</vt:lpstr>
      <vt:lpstr>Archivo Black</vt:lpstr>
      <vt:lpstr>Garet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 - Ashiq Paul</dc:title>
  <cp:lastModifiedBy>Ashik Paul</cp:lastModifiedBy>
  <cp:revision>2</cp:revision>
  <dcterms:created xsi:type="dcterms:W3CDTF">2006-08-16T00:00:00Z</dcterms:created>
  <dcterms:modified xsi:type="dcterms:W3CDTF">2025-08-02T14:42:01Z</dcterms:modified>
  <dc:identifier>DAGu522L79c</dc:identifier>
</cp:coreProperties>
</file>